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4"/>
  </p:sldMasterIdLst>
  <p:notesMasterIdLst>
    <p:notesMasterId r:id="rId39"/>
  </p:notesMasterIdLst>
  <p:handoutMasterIdLst>
    <p:handoutMasterId r:id="rId40"/>
  </p:handoutMasterIdLst>
  <p:sldIdLst>
    <p:sldId id="301" r:id="rId5"/>
    <p:sldId id="343" r:id="rId6"/>
    <p:sldId id="305" r:id="rId7"/>
    <p:sldId id="336" r:id="rId8"/>
    <p:sldId id="312" r:id="rId9"/>
    <p:sldId id="345" r:id="rId10"/>
    <p:sldId id="337" r:id="rId11"/>
    <p:sldId id="329" r:id="rId12"/>
    <p:sldId id="311" r:id="rId13"/>
    <p:sldId id="344" r:id="rId14"/>
    <p:sldId id="346" r:id="rId15"/>
    <p:sldId id="347" r:id="rId16"/>
    <p:sldId id="348" r:id="rId17"/>
    <p:sldId id="349" r:id="rId18"/>
    <p:sldId id="339" r:id="rId19"/>
    <p:sldId id="340" r:id="rId20"/>
    <p:sldId id="350" r:id="rId21"/>
    <p:sldId id="351" r:id="rId22"/>
    <p:sldId id="352" r:id="rId23"/>
    <p:sldId id="338" r:id="rId24"/>
    <p:sldId id="353" r:id="rId25"/>
    <p:sldId id="354" r:id="rId26"/>
    <p:sldId id="341" r:id="rId27"/>
    <p:sldId id="355" r:id="rId28"/>
    <p:sldId id="356" r:id="rId29"/>
    <p:sldId id="357" r:id="rId30"/>
    <p:sldId id="358" r:id="rId31"/>
    <p:sldId id="364" r:id="rId32"/>
    <p:sldId id="360" r:id="rId33"/>
    <p:sldId id="365" r:id="rId34"/>
    <p:sldId id="342" r:id="rId35"/>
    <p:sldId id="362" r:id="rId36"/>
    <p:sldId id="363" r:id="rId37"/>
    <p:sldId id="32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C64EAE-154A-4996-8AE5-224A67C8B76F}">
          <p14:sldIdLst>
            <p14:sldId id="301"/>
            <p14:sldId id="343"/>
            <p14:sldId id="305"/>
          </p14:sldIdLst>
        </p14:section>
        <p14:section name="Introduction" id="{825198C5-E069-4E15-A969-0E4021A5FB6F}">
          <p14:sldIdLst>
            <p14:sldId id="336"/>
            <p14:sldId id="312"/>
            <p14:sldId id="345"/>
            <p14:sldId id="337"/>
          </p14:sldIdLst>
        </p14:section>
        <p14:section name="Requirements" id="{3604A5FF-863C-46C4-920C-2B625E85F149}">
          <p14:sldIdLst>
            <p14:sldId id="329"/>
            <p14:sldId id="311"/>
            <p14:sldId id="344"/>
          </p14:sldIdLst>
        </p14:section>
        <p14:section name="Architecture" id="{5E1D9701-9147-456A-95C3-354812CB7484}">
          <p14:sldIdLst>
            <p14:sldId id="346"/>
            <p14:sldId id="347"/>
          </p14:sldIdLst>
        </p14:section>
        <p14:section name="System Design" id="{B8E07DCB-7B85-4FC0-8A3F-03B08238A5A8}">
          <p14:sldIdLst>
            <p14:sldId id="348"/>
            <p14:sldId id="349"/>
            <p14:sldId id="339"/>
            <p14:sldId id="340"/>
            <p14:sldId id="350"/>
            <p14:sldId id="351"/>
          </p14:sldIdLst>
        </p14:section>
        <p14:section name="Implementation and Testing" id="{6E68EC68-AD9E-4F1D-8DC8-EB993A026491}">
          <p14:sldIdLst>
            <p14:sldId id="352"/>
            <p14:sldId id="338"/>
            <p14:sldId id="353"/>
            <p14:sldId id="354"/>
            <p14:sldId id="341"/>
            <p14:sldId id="355"/>
            <p14:sldId id="356"/>
            <p14:sldId id="357"/>
            <p14:sldId id="358"/>
            <p14:sldId id="364"/>
          </p14:sldIdLst>
        </p14:section>
        <p14:section name="Conclusion" id="{C65DDBBC-696D-48ED-B6F0-B7749F0B2C7F}">
          <p14:sldIdLst>
            <p14:sldId id="360"/>
            <p14:sldId id="365"/>
            <p14:sldId id="342"/>
            <p14:sldId id="362"/>
            <p14:sldId id="363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orient="horz" pos="1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A71315-D290-4571-DB01-FAF6BA690B31}" name="Elizabeth Feldbruegge (Aston Carter)" initials="EF(C" userId="S::v-elizabethf@microsoft.com::8d9d97b7-22ed-43c2-af3e-b07e46fd6454" providerId="AD"/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468" autoAdjust="0"/>
  </p:normalViewPr>
  <p:slideViewPr>
    <p:cSldViewPr>
      <p:cViewPr varScale="1">
        <p:scale>
          <a:sx n="92" d="100"/>
          <a:sy n="92" d="100"/>
        </p:scale>
        <p:origin x="1254" y="84"/>
      </p:cViewPr>
      <p:guideLst>
        <p:guide pos="3840"/>
        <p:guide pos="6816"/>
        <p:guide pos="336"/>
        <p:guide orient="horz" pos="12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List1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+mj-lt"/>
            </a:rPr>
            <a:t>Expense Tracker (Base System)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196543C5-093B-4437-B406-DBE4B882EA97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+mj-lt"/>
            </a:rPr>
            <a:t>Ecommerce Interface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C485168C-07AD-4DE6-B17E-1E96E93777D7}">
      <dgm:prSet phldrT="[Text]" custT="1"/>
      <dgm:spPr/>
      <dgm:t>
        <a:bodyPr/>
        <a:lstStyle/>
        <a:p>
          <a:pPr>
            <a:buSzPct val="80000"/>
            <a:buFont typeface="Wingdings" pitchFamily="2" charset="2"/>
            <a:buChar char="§"/>
          </a:pPr>
          <a:r>
            <a:rPr lang="en-US" sz="1800" b="0" dirty="0">
              <a:latin typeface="+mn-lt"/>
            </a:rPr>
            <a:t>Mocked External System for capturing instore and online shopping transaction details.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CA2BABAF-EDAA-4496-8316-FD6EA3643E8F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+mj-lt"/>
            </a:rPr>
            <a:t>Email integration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ABC1EDDD-C08B-4F9C-8453-9CEFCC2AF319}">
      <dgm:prSet phldrT="[Text]" custT="1"/>
      <dgm:spPr/>
      <dgm:t>
        <a:bodyPr/>
        <a:lstStyle/>
        <a:p>
          <a:pPr>
            <a:buSzPct val="80000"/>
            <a:buFont typeface="Wingdings" pitchFamily="2" charset="2"/>
            <a:buChar char="§"/>
          </a:pPr>
          <a:r>
            <a:rPr lang="en-US" sz="1800" b="0" dirty="0">
              <a:latin typeface="+mn-lt"/>
            </a:rPr>
            <a:t>Automates email parsing to extract relevant transaction details to actionable data.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endParaRPr lang="en-US" sz="1800" b="1">
            <a:solidFill>
              <a:schemeClr val="bg1"/>
            </a:solidFill>
            <a:latin typeface="+mn-lt"/>
          </a:endParaRPr>
        </a:p>
      </dgm:t>
    </dgm:pt>
    <dgm:pt modelId="{A390E117-D5E3-41E5-B8A0-76666242AA34}">
      <dgm:prSet phldrT="[Text]" custT="1"/>
      <dgm:spPr/>
      <dgm:t>
        <a:bodyPr/>
        <a:lstStyle/>
        <a:p>
          <a:r>
            <a:rPr lang="en-US" sz="1800" b="1" dirty="0">
              <a:solidFill>
                <a:schemeClr val="bg1"/>
              </a:solidFill>
              <a:latin typeface="+mj-lt"/>
            </a:rPr>
            <a:t>Core Module for managing transactions, visualizations and user interactions</a:t>
          </a:r>
        </a:p>
      </dgm:t>
    </dgm:pt>
    <dgm:pt modelId="{67C81C64-6AC1-4BB9-ABC1-266D3E39FCD8}" type="parTrans" cxnId="{E5819A60-231A-46E4-A1F6-80F1B34154AD}">
      <dgm:prSet/>
      <dgm:spPr/>
      <dgm:t>
        <a:bodyPr/>
        <a:lstStyle/>
        <a:p>
          <a:endParaRPr lang="en-IN"/>
        </a:p>
      </dgm:t>
    </dgm:pt>
    <dgm:pt modelId="{F2BE67AE-D9B8-4684-A631-33FB5A85A078}" type="sibTrans" cxnId="{E5819A60-231A-46E4-A1F6-80F1B34154AD}">
      <dgm:prSet/>
      <dgm:spPr/>
      <dgm:t>
        <a:bodyPr/>
        <a:lstStyle/>
        <a:p>
          <a:endParaRPr lang="en-IN"/>
        </a:p>
      </dgm:t>
    </dgm:pt>
    <dgm:pt modelId="{C29EC1FB-0F88-3C47-97B6-54FD5C1C8870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ADB327D3-52DB-1445-A96B-EF6D2E0B16E4}" type="pres">
      <dgm:prSet presAssocID="{45D50368-372D-4F79-95B9-B27BD239F0F6}" presName="composite" presStyleCnt="0"/>
      <dgm:spPr/>
    </dgm:pt>
    <dgm:pt modelId="{DD463280-D303-794C-B09C-4ECB799215C2}" type="pres">
      <dgm:prSet presAssocID="{45D50368-372D-4F79-95B9-B27BD239F0F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848DF84-5C79-9743-98DE-5D38E93C2E77}" type="pres">
      <dgm:prSet presAssocID="{45D50368-372D-4F79-95B9-B27BD239F0F6}" presName="desTx" presStyleLbl="alignAccFollowNode1" presStyleIdx="0" presStyleCnt="3">
        <dgm:presLayoutVars>
          <dgm:bulletEnabled val="1"/>
        </dgm:presLayoutVars>
      </dgm:prSet>
      <dgm:spPr/>
    </dgm:pt>
    <dgm:pt modelId="{0D7545C3-E7F5-F841-B6FD-8A00114A40BC}" type="pres">
      <dgm:prSet presAssocID="{508ABF25-4B40-405C-9E88-248ED8B31B83}" presName="space" presStyleCnt="0"/>
      <dgm:spPr/>
    </dgm:pt>
    <dgm:pt modelId="{6403012F-8087-D44F-BC66-9A253EB51881}" type="pres">
      <dgm:prSet presAssocID="{196543C5-093B-4437-B406-DBE4B882EA97}" presName="composite" presStyleCnt="0"/>
      <dgm:spPr/>
    </dgm:pt>
    <dgm:pt modelId="{B9EB37A9-1D7E-7149-927E-34D8351FF895}" type="pres">
      <dgm:prSet presAssocID="{196543C5-093B-4437-B406-DBE4B882EA9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952108E-7D7A-7F44-9125-0D8161D2D19D}" type="pres">
      <dgm:prSet presAssocID="{196543C5-093B-4437-B406-DBE4B882EA97}" presName="desTx" presStyleLbl="alignAccFollowNode1" presStyleIdx="1" presStyleCnt="3">
        <dgm:presLayoutVars>
          <dgm:bulletEnabled val="1"/>
        </dgm:presLayoutVars>
      </dgm:prSet>
      <dgm:spPr/>
    </dgm:pt>
    <dgm:pt modelId="{AD1378BF-DF2B-D74B-AC69-4EDE19596C2D}" type="pres">
      <dgm:prSet presAssocID="{F264F018-7FB9-43EC-B595-B986D351AD7B}" presName="space" presStyleCnt="0"/>
      <dgm:spPr/>
    </dgm:pt>
    <dgm:pt modelId="{6A763BFF-0145-7A48-BBF0-EB49F13226EB}" type="pres">
      <dgm:prSet presAssocID="{CA2BABAF-EDAA-4496-8316-FD6EA3643E8F}" presName="composite" presStyleCnt="0"/>
      <dgm:spPr/>
    </dgm:pt>
    <dgm:pt modelId="{F926D31E-CA40-D74A-A000-3256D96357EE}" type="pres">
      <dgm:prSet presAssocID="{CA2BABAF-EDAA-4496-8316-FD6EA3643E8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BD351AE-22AB-DF40-87EE-DD0C6FA97F60}" type="pres">
      <dgm:prSet presAssocID="{CA2BABAF-EDAA-4496-8316-FD6EA3643E8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C1C692E-4A17-48F8-8638-0C23CAEF60BE}" type="presOf" srcId="{A390E117-D5E3-41E5-B8A0-76666242AA34}" destId="{E848DF84-5C79-9743-98DE-5D38E93C2E77}" srcOrd="0" destOrd="0" presId="urn:microsoft.com/office/officeart/2005/8/layout/hList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E5819A60-231A-46E4-A1F6-80F1B34154AD}" srcId="{45D50368-372D-4F79-95B9-B27BD239F0F6}" destId="{A390E117-D5E3-41E5-B8A0-76666242AA34}" srcOrd="0" destOrd="0" parTransId="{67C81C64-6AC1-4BB9-ABC1-266D3E39FCD8}" sibTransId="{F2BE67AE-D9B8-4684-A631-33FB5A85A078}"/>
    <dgm:cxn modelId="{1275A750-4BDD-954C-B46C-F4AC979B7686}" type="presOf" srcId="{ABC1EDDD-C08B-4F9C-8453-9CEFCC2AF319}" destId="{0BD351AE-22AB-DF40-87EE-DD0C6FA97F60}" srcOrd="0" destOrd="0" presId="urn:microsoft.com/office/officeart/2005/8/layout/hList1"/>
    <dgm:cxn modelId="{23A34375-575A-FC4D-8744-666612E8D70A}" type="presOf" srcId="{B6A966AA-C2D0-420D-89FC-1A1AB0AD4072}" destId="{C29EC1FB-0F88-3C47-97B6-54FD5C1C8870}" srcOrd="0" destOrd="0" presId="urn:microsoft.com/office/officeart/2005/8/layout/hList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59349C7A-9F5B-7B49-BFE4-CC3D3DB4EFB8}" type="presOf" srcId="{196543C5-093B-4437-B406-DBE4B882EA97}" destId="{B9EB37A9-1D7E-7149-927E-34D8351FF895}" srcOrd="0" destOrd="0" presId="urn:microsoft.com/office/officeart/2005/8/layout/hList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742FA89-2FD2-8048-9255-450094B9A51C}" type="presOf" srcId="{45D50368-372D-4F79-95B9-B27BD239F0F6}" destId="{DD463280-D303-794C-B09C-4ECB799215C2}" srcOrd="0" destOrd="0" presId="urn:microsoft.com/office/officeart/2005/8/layout/hList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61C0DAC4-B31E-CA40-9649-D9E44B6CCA9B}" type="presOf" srcId="{C485168C-07AD-4DE6-B17E-1E96E93777D7}" destId="{6952108E-7D7A-7F44-9125-0D8161D2D19D}" srcOrd="0" destOrd="0" presId="urn:microsoft.com/office/officeart/2005/8/layout/hList1"/>
    <dgm:cxn modelId="{E4C038CE-25F9-6A4F-96A6-75685D57A93A}" type="presOf" srcId="{CA2BABAF-EDAA-4496-8316-FD6EA3643E8F}" destId="{F926D31E-CA40-D74A-A000-3256D96357EE}" srcOrd="0" destOrd="0" presId="urn:microsoft.com/office/officeart/2005/8/layout/hList1"/>
    <dgm:cxn modelId="{31BEAEBF-FAF3-014D-B1CE-345AE545273D}" type="presParOf" srcId="{C29EC1FB-0F88-3C47-97B6-54FD5C1C8870}" destId="{ADB327D3-52DB-1445-A96B-EF6D2E0B16E4}" srcOrd="0" destOrd="0" presId="urn:microsoft.com/office/officeart/2005/8/layout/hList1"/>
    <dgm:cxn modelId="{A3B1D8E1-6805-5E41-A80D-2940F5E0BCEA}" type="presParOf" srcId="{ADB327D3-52DB-1445-A96B-EF6D2E0B16E4}" destId="{DD463280-D303-794C-B09C-4ECB799215C2}" srcOrd="0" destOrd="0" presId="urn:microsoft.com/office/officeart/2005/8/layout/hList1"/>
    <dgm:cxn modelId="{3B5CCE99-0DC6-014C-9860-4554AB51AA59}" type="presParOf" srcId="{ADB327D3-52DB-1445-A96B-EF6D2E0B16E4}" destId="{E848DF84-5C79-9743-98DE-5D38E93C2E77}" srcOrd="1" destOrd="0" presId="urn:microsoft.com/office/officeart/2005/8/layout/hList1"/>
    <dgm:cxn modelId="{45CDCA9A-6A4C-F344-ABD0-65F3A16066B6}" type="presParOf" srcId="{C29EC1FB-0F88-3C47-97B6-54FD5C1C8870}" destId="{0D7545C3-E7F5-F841-B6FD-8A00114A40BC}" srcOrd="1" destOrd="0" presId="urn:microsoft.com/office/officeart/2005/8/layout/hList1"/>
    <dgm:cxn modelId="{D5C60F5E-CDBB-3E4E-8179-DE3EC2B09513}" type="presParOf" srcId="{C29EC1FB-0F88-3C47-97B6-54FD5C1C8870}" destId="{6403012F-8087-D44F-BC66-9A253EB51881}" srcOrd="2" destOrd="0" presId="urn:microsoft.com/office/officeart/2005/8/layout/hList1"/>
    <dgm:cxn modelId="{B2E795C8-5CAA-AF43-9FAE-930E42A9BDBF}" type="presParOf" srcId="{6403012F-8087-D44F-BC66-9A253EB51881}" destId="{B9EB37A9-1D7E-7149-927E-34D8351FF895}" srcOrd="0" destOrd="0" presId="urn:microsoft.com/office/officeart/2005/8/layout/hList1"/>
    <dgm:cxn modelId="{5A109D41-13FB-154D-86CA-6FB7C203A1A1}" type="presParOf" srcId="{6403012F-8087-D44F-BC66-9A253EB51881}" destId="{6952108E-7D7A-7F44-9125-0D8161D2D19D}" srcOrd="1" destOrd="0" presId="urn:microsoft.com/office/officeart/2005/8/layout/hList1"/>
    <dgm:cxn modelId="{5BFB47A1-28A8-054C-8725-A03CD564A124}" type="presParOf" srcId="{C29EC1FB-0F88-3C47-97B6-54FD5C1C8870}" destId="{AD1378BF-DF2B-D74B-AC69-4EDE19596C2D}" srcOrd="3" destOrd="0" presId="urn:microsoft.com/office/officeart/2005/8/layout/hList1"/>
    <dgm:cxn modelId="{5C63FCD3-6435-6042-9A16-2856ABADDFCE}" type="presParOf" srcId="{C29EC1FB-0F88-3C47-97B6-54FD5C1C8870}" destId="{6A763BFF-0145-7A48-BBF0-EB49F13226EB}" srcOrd="4" destOrd="0" presId="urn:microsoft.com/office/officeart/2005/8/layout/hList1"/>
    <dgm:cxn modelId="{0CF77188-182D-3E43-AF75-8B997321B5F2}" type="presParOf" srcId="{6A763BFF-0145-7A48-BBF0-EB49F13226EB}" destId="{F926D31E-CA40-D74A-A000-3256D96357EE}" srcOrd="0" destOrd="0" presId="urn:microsoft.com/office/officeart/2005/8/layout/hList1"/>
    <dgm:cxn modelId="{8E119EB0-60CF-8241-83F5-35173A30B716}" type="presParOf" srcId="{6A763BFF-0145-7A48-BBF0-EB49F13226EB}" destId="{0BD351AE-22AB-DF40-87EE-DD0C6FA97F60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7234CD-116B-4C14-A500-C3B9179E6C0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7586BF-D236-43C4-B81E-A799A8E6042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IN" b="1" dirty="0"/>
            <a:t>Functionality</a:t>
          </a:r>
          <a:endParaRPr lang="en-IN" dirty="0"/>
        </a:p>
      </dgm:t>
    </dgm:pt>
    <dgm:pt modelId="{C356A3C6-88DB-4818-A620-E36C2009B206}" type="parTrans" cxnId="{242F99DA-BCAB-4CEB-A7AB-2773666243F3}">
      <dgm:prSet/>
      <dgm:spPr/>
      <dgm:t>
        <a:bodyPr/>
        <a:lstStyle/>
        <a:p>
          <a:endParaRPr lang="en-IN"/>
        </a:p>
      </dgm:t>
    </dgm:pt>
    <dgm:pt modelId="{DC435E51-0935-4E85-9305-CFAF4A522E23}" type="sibTrans" cxnId="{242F99DA-BCAB-4CEB-A7AB-2773666243F3}">
      <dgm:prSet/>
      <dgm:spPr/>
      <dgm:t>
        <a:bodyPr/>
        <a:lstStyle/>
        <a:p>
          <a:endParaRPr lang="en-IN"/>
        </a:p>
      </dgm:t>
    </dgm:pt>
    <dgm:pt modelId="{7931A3DB-2220-4E8D-8384-41DFA0C65E2C}">
      <dgm:prSet/>
      <dgm:spPr/>
      <dgm:t>
        <a:bodyPr/>
        <a:lstStyle/>
        <a:p>
          <a:r>
            <a:rPr lang="en-US" dirty="0"/>
            <a:t>Mocked system for entering transaction details (manual or payload for online shopping).</a:t>
          </a:r>
        </a:p>
      </dgm:t>
    </dgm:pt>
    <dgm:pt modelId="{237BB3B3-0FD1-4D3D-974D-26290F5CE190}" type="parTrans" cxnId="{4B0A15E7-FFD4-4597-BF69-1EF9050EC0FB}">
      <dgm:prSet/>
      <dgm:spPr/>
      <dgm:t>
        <a:bodyPr/>
        <a:lstStyle/>
        <a:p>
          <a:endParaRPr lang="en-IN"/>
        </a:p>
      </dgm:t>
    </dgm:pt>
    <dgm:pt modelId="{38C61B11-9A2B-4347-A491-A17326314BF3}" type="sibTrans" cxnId="{4B0A15E7-FFD4-4597-BF69-1EF9050EC0FB}">
      <dgm:prSet/>
      <dgm:spPr/>
      <dgm:t>
        <a:bodyPr/>
        <a:lstStyle/>
        <a:p>
          <a:endParaRPr lang="en-IN"/>
        </a:p>
      </dgm:t>
    </dgm:pt>
    <dgm:pt modelId="{43A76975-84F7-45A9-92F9-19F15E2561BE}">
      <dgm:prSet/>
      <dgm:spPr/>
      <dgm:t>
        <a:bodyPr/>
        <a:lstStyle/>
        <a:p>
          <a:r>
            <a:rPr lang="en-US"/>
            <a:t>Customer authentication via username and password.</a:t>
          </a:r>
          <a:endParaRPr lang="en-US" dirty="0"/>
        </a:p>
      </dgm:t>
    </dgm:pt>
    <dgm:pt modelId="{3053C1CB-F2C2-4659-9015-424CFA0693D9}" type="parTrans" cxnId="{8F6CE263-3F0E-47C6-AE85-B64CE034E239}">
      <dgm:prSet/>
      <dgm:spPr/>
      <dgm:t>
        <a:bodyPr/>
        <a:lstStyle/>
        <a:p>
          <a:endParaRPr lang="en-IN"/>
        </a:p>
      </dgm:t>
    </dgm:pt>
    <dgm:pt modelId="{4C915D89-2E2C-4083-9EC8-BD807490FF53}" type="sibTrans" cxnId="{8F6CE263-3F0E-47C6-AE85-B64CE034E239}">
      <dgm:prSet/>
      <dgm:spPr/>
      <dgm:t>
        <a:bodyPr/>
        <a:lstStyle/>
        <a:p>
          <a:endParaRPr lang="en-IN"/>
        </a:p>
      </dgm:t>
    </dgm:pt>
    <dgm:pt modelId="{0D4D130A-2C94-4D59-996E-5C9936603ECC}">
      <dgm:prSet/>
      <dgm:spPr/>
      <dgm:t>
        <a:bodyPr/>
        <a:lstStyle/>
        <a:p>
          <a:r>
            <a:rPr lang="en-IN" b="1"/>
            <a:t>Developed Interface:</a:t>
          </a:r>
          <a:endParaRPr lang="en-IN" b="1" dirty="0"/>
        </a:p>
      </dgm:t>
    </dgm:pt>
    <dgm:pt modelId="{D8ECE1BE-94C2-4D73-8EAA-58178FEB5362}" type="parTrans" cxnId="{8E0973FA-AB12-4B28-AFB9-6A0037B6572E}">
      <dgm:prSet/>
      <dgm:spPr/>
      <dgm:t>
        <a:bodyPr/>
        <a:lstStyle/>
        <a:p>
          <a:endParaRPr lang="en-IN"/>
        </a:p>
      </dgm:t>
    </dgm:pt>
    <dgm:pt modelId="{9AB0F046-A34E-49BA-ACE8-1A3A35F5DB17}" type="sibTrans" cxnId="{8E0973FA-AB12-4B28-AFB9-6A0037B6572E}">
      <dgm:prSet/>
      <dgm:spPr/>
      <dgm:t>
        <a:bodyPr/>
        <a:lstStyle/>
        <a:p>
          <a:endParaRPr lang="en-IN"/>
        </a:p>
      </dgm:t>
    </dgm:pt>
    <dgm:pt modelId="{784B24DF-0240-4DE6-A779-EF6097A7DE8F}">
      <dgm:prSet/>
      <dgm:spPr/>
      <dgm:t>
        <a:bodyPr/>
        <a:lstStyle/>
        <a:p>
          <a:r>
            <a:rPr lang="en-IN" dirty="0"/>
            <a:t>It is Built in </a:t>
          </a:r>
          <a:r>
            <a:rPr lang="en-IN" dirty="0" err="1"/>
            <a:t>PyQT</a:t>
          </a:r>
          <a:r>
            <a:rPr lang="en-IN" dirty="0"/>
            <a:t> module that is package from Python for User Interface targeting for developing simple desktop applications.</a:t>
          </a:r>
        </a:p>
      </dgm:t>
    </dgm:pt>
    <dgm:pt modelId="{0B02ACB6-0232-4AD9-A2FB-3489D0243665}" type="parTrans" cxnId="{5548A0DD-61A4-4874-AD74-5C037675B9B9}">
      <dgm:prSet/>
      <dgm:spPr/>
      <dgm:t>
        <a:bodyPr/>
        <a:lstStyle/>
        <a:p>
          <a:endParaRPr lang="en-IN"/>
        </a:p>
      </dgm:t>
    </dgm:pt>
    <dgm:pt modelId="{6D5515F0-CCB4-4DF8-95CA-8811DFD81BFF}" type="sibTrans" cxnId="{5548A0DD-61A4-4874-AD74-5C037675B9B9}">
      <dgm:prSet/>
      <dgm:spPr/>
      <dgm:t>
        <a:bodyPr/>
        <a:lstStyle/>
        <a:p>
          <a:endParaRPr lang="en-IN"/>
        </a:p>
      </dgm:t>
    </dgm:pt>
    <dgm:pt modelId="{A37EE62D-DC64-46DD-9DBA-9265E2A3AF0B}">
      <dgm:prSet/>
      <dgm:spPr/>
      <dgm:t>
        <a:bodyPr/>
        <a:lstStyle/>
        <a:p>
          <a:r>
            <a:rPr lang="en-IN" b="1"/>
            <a:t>Inputs required:</a:t>
          </a:r>
          <a:endParaRPr lang="en-IN" dirty="0"/>
        </a:p>
      </dgm:t>
    </dgm:pt>
    <dgm:pt modelId="{55B70D2D-56F7-4B64-8CBE-9340292CAAC4}" type="parTrans" cxnId="{4270A044-BE14-4B24-8C2B-13E0DB6CB219}">
      <dgm:prSet/>
      <dgm:spPr/>
      <dgm:t>
        <a:bodyPr/>
        <a:lstStyle/>
        <a:p>
          <a:endParaRPr lang="en-IN"/>
        </a:p>
      </dgm:t>
    </dgm:pt>
    <dgm:pt modelId="{27D72EEA-DC0F-4F2E-9BF8-2F85489034D7}" type="sibTrans" cxnId="{4270A044-BE14-4B24-8C2B-13E0DB6CB219}">
      <dgm:prSet/>
      <dgm:spPr/>
      <dgm:t>
        <a:bodyPr/>
        <a:lstStyle/>
        <a:p>
          <a:endParaRPr lang="en-IN"/>
        </a:p>
      </dgm:t>
    </dgm:pt>
    <dgm:pt modelId="{664B30C6-C1C2-4D8B-97E3-4C2708F9647F}">
      <dgm:prSet/>
      <dgm:spPr/>
      <dgm:t>
        <a:bodyPr/>
        <a:lstStyle/>
        <a:p>
          <a:r>
            <a:rPr lang="en-US"/>
            <a:t>Type (Expense or Expense Refund), Item, Category, Amount, Date</a:t>
          </a:r>
          <a:endParaRPr lang="en-US" dirty="0"/>
        </a:p>
      </dgm:t>
    </dgm:pt>
    <dgm:pt modelId="{33126DA7-1D00-4C6D-8F68-105BC0A070B3}" type="parTrans" cxnId="{92095BDA-2118-4118-B515-FC020554AC70}">
      <dgm:prSet/>
      <dgm:spPr/>
      <dgm:t>
        <a:bodyPr/>
        <a:lstStyle/>
        <a:p>
          <a:endParaRPr lang="en-IN"/>
        </a:p>
      </dgm:t>
    </dgm:pt>
    <dgm:pt modelId="{58506FF8-5157-48DB-A8AB-877734B4660B}" type="sibTrans" cxnId="{92095BDA-2118-4118-B515-FC020554AC70}">
      <dgm:prSet/>
      <dgm:spPr/>
      <dgm:t>
        <a:bodyPr/>
        <a:lstStyle/>
        <a:p>
          <a:endParaRPr lang="en-IN"/>
        </a:p>
      </dgm:t>
    </dgm:pt>
    <dgm:pt modelId="{A8CBBAC0-3543-4AED-B67B-E7E122A8B2F6}">
      <dgm:prSet/>
      <dgm:spPr/>
      <dgm:t>
        <a:bodyPr/>
        <a:lstStyle/>
        <a:p>
          <a:r>
            <a:rPr lang="en-IN" b="1"/>
            <a:t>Output</a:t>
          </a:r>
          <a:endParaRPr lang="en-IN" dirty="0"/>
        </a:p>
      </dgm:t>
    </dgm:pt>
    <dgm:pt modelId="{4BDECA11-4DC8-4C9D-8C2B-4AA709B1BF1E}" type="parTrans" cxnId="{5DD9501C-A406-471D-9584-2496416C8640}">
      <dgm:prSet/>
      <dgm:spPr/>
      <dgm:t>
        <a:bodyPr/>
        <a:lstStyle/>
        <a:p>
          <a:endParaRPr lang="en-IN"/>
        </a:p>
      </dgm:t>
    </dgm:pt>
    <dgm:pt modelId="{4E0FA389-B4B6-4790-A323-BC4EEDD07E89}" type="sibTrans" cxnId="{5DD9501C-A406-471D-9584-2496416C8640}">
      <dgm:prSet/>
      <dgm:spPr/>
      <dgm:t>
        <a:bodyPr/>
        <a:lstStyle/>
        <a:p>
          <a:endParaRPr lang="en-IN"/>
        </a:p>
      </dgm:t>
    </dgm:pt>
    <dgm:pt modelId="{4F1DAB1A-CBDB-4C72-AE76-2DA7DB989233}">
      <dgm:prSet/>
      <dgm:spPr/>
      <dgm:t>
        <a:bodyPr/>
        <a:lstStyle/>
        <a:p>
          <a:r>
            <a:rPr lang="en-US"/>
            <a:t>Payload of POST request having the inputs above.</a:t>
          </a:r>
          <a:endParaRPr lang="en-US" dirty="0"/>
        </a:p>
      </dgm:t>
    </dgm:pt>
    <dgm:pt modelId="{01292B90-7669-4614-A849-D3E3B5EF3163}" type="parTrans" cxnId="{36E91EB5-5AFA-409E-8F60-CE590CBD638A}">
      <dgm:prSet/>
      <dgm:spPr/>
      <dgm:t>
        <a:bodyPr/>
        <a:lstStyle/>
        <a:p>
          <a:endParaRPr lang="en-IN"/>
        </a:p>
      </dgm:t>
    </dgm:pt>
    <dgm:pt modelId="{5DDE58B1-5D65-4C86-AEF2-341AF21306F9}" type="sibTrans" cxnId="{36E91EB5-5AFA-409E-8F60-CE590CBD638A}">
      <dgm:prSet/>
      <dgm:spPr/>
      <dgm:t>
        <a:bodyPr/>
        <a:lstStyle/>
        <a:p>
          <a:endParaRPr lang="en-IN"/>
        </a:p>
      </dgm:t>
    </dgm:pt>
    <dgm:pt modelId="{E87DAE28-FFE2-4951-935E-AA8D050A8542}">
      <dgm:prSet/>
      <dgm:spPr/>
      <dgm:t>
        <a:bodyPr/>
        <a:lstStyle/>
        <a:p>
          <a:r>
            <a:rPr lang="en-IN" b="1"/>
            <a:t>Future Scope</a:t>
          </a:r>
          <a:endParaRPr lang="en-IN" b="1" dirty="0"/>
        </a:p>
      </dgm:t>
    </dgm:pt>
    <dgm:pt modelId="{5ADB16B4-32DB-46EF-BA85-62A0B0C8A581}" type="parTrans" cxnId="{60CEB30C-030B-4282-B66D-0AB53EAB12D9}">
      <dgm:prSet/>
      <dgm:spPr/>
      <dgm:t>
        <a:bodyPr/>
        <a:lstStyle/>
        <a:p>
          <a:endParaRPr lang="en-IN"/>
        </a:p>
      </dgm:t>
    </dgm:pt>
    <dgm:pt modelId="{E2DEC7DB-8684-411B-A806-44FC9A4B75EE}" type="sibTrans" cxnId="{60CEB30C-030B-4282-B66D-0AB53EAB12D9}">
      <dgm:prSet/>
      <dgm:spPr/>
      <dgm:t>
        <a:bodyPr/>
        <a:lstStyle/>
        <a:p>
          <a:endParaRPr lang="en-IN"/>
        </a:p>
      </dgm:t>
    </dgm:pt>
    <dgm:pt modelId="{54052F3E-4C68-428B-9908-E47BC174D9C6}">
      <dgm:prSet/>
      <dgm:spPr/>
      <dgm:t>
        <a:bodyPr/>
        <a:lstStyle/>
        <a:p>
          <a:r>
            <a:rPr lang="en-IN" dirty="0"/>
            <a:t>Real-time Integration (say interface where the it processing the payment online / instore billing </a:t>
          </a:r>
          <a:r>
            <a:rPr lang="en-IN" dirty="0" err="1"/>
            <a:t>softwares</a:t>
          </a:r>
          <a:r>
            <a:rPr lang="en-IN" dirty="0"/>
            <a:t>) may replace mocked system.</a:t>
          </a:r>
        </a:p>
      </dgm:t>
    </dgm:pt>
    <dgm:pt modelId="{77A0ECB8-E1C7-4380-A1B0-0515267B1B4F}" type="parTrans" cxnId="{D76ED38C-5513-4A48-806D-645A074EF192}">
      <dgm:prSet/>
      <dgm:spPr/>
      <dgm:t>
        <a:bodyPr/>
        <a:lstStyle/>
        <a:p>
          <a:endParaRPr lang="en-IN"/>
        </a:p>
      </dgm:t>
    </dgm:pt>
    <dgm:pt modelId="{EF2D8D75-82AC-4263-B5C7-9872A575E9A4}" type="sibTrans" cxnId="{D76ED38C-5513-4A48-806D-645A074EF192}">
      <dgm:prSet/>
      <dgm:spPr/>
      <dgm:t>
        <a:bodyPr/>
        <a:lstStyle/>
        <a:p>
          <a:endParaRPr lang="en-IN"/>
        </a:p>
      </dgm:t>
    </dgm:pt>
    <dgm:pt modelId="{DE1347ED-5552-47A6-AD2C-DA5397A20BD8}" type="pres">
      <dgm:prSet presAssocID="{877234CD-116B-4C14-A500-C3B9179E6C09}" presName="Name0" presStyleCnt="0">
        <dgm:presLayoutVars>
          <dgm:dir/>
          <dgm:animLvl val="lvl"/>
          <dgm:resizeHandles val="exact"/>
        </dgm:presLayoutVars>
      </dgm:prSet>
      <dgm:spPr/>
    </dgm:pt>
    <dgm:pt modelId="{3BBC268A-8BD9-4736-A482-2BC175A42423}" type="pres">
      <dgm:prSet presAssocID="{CC7586BF-D236-43C4-B81E-A799A8E6042B}" presName="composite" presStyleCnt="0"/>
      <dgm:spPr/>
    </dgm:pt>
    <dgm:pt modelId="{0780B6E1-9976-408E-88CB-71F62B82D11C}" type="pres">
      <dgm:prSet presAssocID="{CC7586BF-D236-43C4-B81E-A799A8E6042B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5A5F633-AF7D-493F-8086-2E726FA20550}" type="pres">
      <dgm:prSet presAssocID="{CC7586BF-D236-43C4-B81E-A799A8E6042B}" presName="desTx" presStyleLbl="alignAccFollowNode1" presStyleIdx="0" presStyleCnt="5">
        <dgm:presLayoutVars>
          <dgm:bulletEnabled val="1"/>
        </dgm:presLayoutVars>
      </dgm:prSet>
      <dgm:spPr/>
    </dgm:pt>
    <dgm:pt modelId="{5BE1D7B8-F0B9-4698-A010-D07E58C023AD}" type="pres">
      <dgm:prSet presAssocID="{DC435E51-0935-4E85-9305-CFAF4A522E23}" presName="space" presStyleCnt="0"/>
      <dgm:spPr/>
    </dgm:pt>
    <dgm:pt modelId="{BC6BBDD9-2F84-498A-9901-BED19978F2EB}" type="pres">
      <dgm:prSet presAssocID="{0D4D130A-2C94-4D59-996E-5C9936603ECC}" presName="composite" presStyleCnt="0"/>
      <dgm:spPr/>
    </dgm:pt>
    <dgm:pt modelId="{1283EBB8-FAF2-4DA3-8A76-CE697A091292}" type="pres">
      <dgm:prSet presAssocID="{0D4D130A-2C94-4D59-996E-5C9936603ECC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F33BBE6-FB88-42CF-8363-B9A99F029FCA}" type="pres">
      <dgm:prSet presAssocID="{0D4D130A-2C94-4D59-996E-5C9936603ECC}" presName="desTx" presStyleLbl="alignAccFollowNode1" presStyleIdx="1" presStyleCnt="5">
        <dgm:presLayoutVars>
          <dgm:bulletEnabled val="1"/>
        </dgm:presLayoutVars>
      </dgm:prSet>
      <dgm:spPr/>
    </dgm:pt>
    <dgm:pt modelId="{385E79AF-B860-4422-ADA0-AC920F03B20E}" type="pres">
      <dgm:prSet presAssocID="{9AB0F046-A34E-49BA-ACE8-1A3A35F5DB17}" presName="space" presStyleCnt="0"/>
      <dgm:spPr/>
    </dgm:pt>
    <dgm:pt modelId="{8E7FCF31-8DB0-4400-8E01-27EEED517270}" type="pres">
      <dgm:prSet presAssocID="{A37EE62D-DC64-46DD-9DBA-9265E2A3AF0B}" presName="composite" presStyleCnt="0"/>
      <dgm:spPr/>
    </dgm:pt>
    <dgm:pt modelId="{62672C90-A3C4-4E7F-A7CD-27829537CE8D}" type="pres">
      <dgm:prSet presAssocID="{A37EE62D-DC64-46DD-9DBA-9265E2A3AF0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D0479C14-81C7-4535-A990-F36F110B2302}" type="pres">
      <dgm:prSet presAssocID="{A37EE62D-DC64-46DD-9DBA-9265E2A3AF0B}" presName="desTx" presStyleLbl="alignAccFollowNode1" presStyleIdx="2" presStyleCnt="5">
        <dgm:presLayoutVars>
          <dgm:bulletEnabled val="1"/>
        </dgm:presLayoutVars>
      </dgm:prSet>
      <dgm:spPr/>
    </dgm:pt>
    <dgm:pt modelId="{8D9C745D-A804-4B7E-AA54-B284C4B7384B}" type="pres">
      <dgm:prSet presAssocID="{27D72EEA-DC0F-4F2E-9BF8-2F85489034D7}" presName="space" presStyleCnt="0"/>
      <dgm:spPr/>
    </dgm:pt>
    <dgm:pt modelId="{5150B883-BCEF-4159-8CF1-990F10D391F6}" type="pres">
      <dgm:prSet presAssocID="{A8CBBAC0-3543-4AED-B67B-E7E122A8B2F6}" presName="composite" presStyleCnt="0"/>
      <dgm:spPr/>
    </dgm:pt>
    <dgm:pt modelId="{6D7563A5-B80E-40A5-AB3E-8031E43E4D21}" type="pres">
      <dgm:prSet presAssocID="{A8CBBAC0-3543-4AED-B67B-E7E122A8B2F6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34A21AF-DF74-42C1-BA3B-697457B42AB5}" type="pres">
      <dgm:prSet presAssocID="{A8CBBAC0-3543-4AED-B67B-E7E122A8B2F6}" presName="desTx" presStyleLbl="alignAccFollowNode1" presStyleIdx="3" presStyleCnt="5">
        <dgm:presLayoutVars>
          <dgm:bulletEnabled val="1"/>
        </dgm:presLayoutVars>
      </dgm:prSet>
      <dgm:spPr/>
    </dgm:pt>
    <dgm:pt modelId="{7F0BF7E4-7ABC-4780-BDB7-5FEB961CD8FD}" type="pres">
      <dgm:prSet presAssocID="{4E0FA389-B4B6-4790-A323-BC4EEDD07E89}" presName="space" presStyleCnt="0"/>
      <dgm:spPr/>
    </dgm:pt>
    <dgm:pt modelId="{F237BA32-F18F-4199-9C6F-5DCFC5A24DA6}" type="pres">
      <dgm:prSet presAssocID="{E87DAE28-FFE2-4951-935E-AA8D050A8542}" presName="composite" presStyleCnt="0"/>
      <dgm:spPr/>
    </dgm:pt>
    <dgm:pt modelId="{36BE96E1-3333-4360-B51A-81AB782B8B94}" type="pres">
      <dgm:prSet presAssocID="{E87DAE28-FFE2-4951-935E-AA8D050A854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8553797-695A-4298-940B-8B1C6DE6CE71}" type="pres">
      <dgm:prSet presAssocID="{E87DAE28-FFE2-4951-935E-AA8D050A854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23B95D05-425C-40B6-A4D9-BDEA66197C6A}" type="presOf" srcId="{A8CBBAC0-3543-4AED-B67B-E7E122A8B2F6}" destId="{6D7563A5-B80E-40A5-AB3E-8031E43E4D21}" srcOrd="0" destOrd="0" presId="urn:microsoft.com/office/officeart/2005/8/layout/hList1"/>
    <dgm:cxn modelId="{60CEB30C-030B-4282-B66D-0AB53EAB12D9}" srcId="{877234CD-116B-4C14-A500-C3B9179E6C09}" destId="{E87DAE28-FFE2-4951-935E-AA8D050A8542}" srcOrd="4" destOrd="0" parTransId="{5ADB16B4-32DB-46EF-BA85-62A0B0C8A581}" sibTransId="{E2DEC7DB-8684-411B-A806-44FC9A4B75EE}"/>
    <dgm:cxn modelId="{FFB5FD15-99FB-4753-8399-A2B1577DBE93}" type="presOf" srcId="{877234CD-116B-4C14-A500-C3B9179E6C09}" destId="{DE1347ED-5552-47A6-AD2C-DA5397A20BD8}" srcOrd="0" destOrd="0" presId="urn:microsoft.com/office/officeart/2005/8/layout/hList1"/>
    <dgm:cxn modelId="{5DD9501C-A406-471D-9584-2496416C8640}" srcId="{877234CD-116B-4C14-A500-C3B9179E6C09}" destId="{A8CBBAC0-3543-4AED-B67B-E7E122A8B2F6}" srcOrd="3" destOrd="0" parTransId="{4BDECA11-4DC8-4C9D-8C2B-4AA709B1BF1E}" sibTransId="{4E0FA389-B4B6-4790-A323-BC4EEDD07E89}"/>
    <dgm:cxn modelId="{4091B02E-A2F3-4D72-8EEF-C4432408D67E}" type="presOf" srcId="{54052F3E-4C68-428B-9908-E47BC174D9C6}" destId="{C8553797-695A-4298-940B-8B1C6DE6CE71}" srcOrd="0" destOrd="0" presId="urn:microsoft.com/office/officeart/2005/8/layout/hList1"/>
    <dgm:cxn modelId="{B0869033-C610-4290-9C35-B60C5511C527}" type="presOf" srcId="{CC7586BF-D236-43C4-B81E-A799A8E6042B}" destId="{0780B6E1-9976-408E-88CB-71F62B82D11C}" srcOrd="0" destOrd="0" presId="urn:microsoft.com/office/officeart/2005/8/layout/hList1"/>
    <dgm:cxn modelId="{8F6CE263-3F0E-47C6-AE85-B64CE034E239}" srcId="{CC7586BF-D236-43C4-B81E-A799A8E6042B}" destId="{43A76975-84F7-45A9-92F9-19F15E2561BE}" srcOrd="1" destOrd="0" parTransId="{3053C1CB-F2C2-4659-9015-424CFA0693D9}" sibTransId="{4C915D89-2E2C-4083-9EC8-BD807490FF53}"/>
    <dgm:cxn modelId="{4270A044-BE14-4B24-8C2B-13E0DB6CB219}" srcId="{877234CD-116B-4C14-A500-C3B9179E6C09}" destId="{A37EE62D-DC64-46DD-9DBA-9265E2A3AF0B}" srcOrd="2" destOrd="0" parTransId="{55B70D2D-56F7-4B64-8CBE-9340292CAAC4}" sibTransId="{27D72EEA-DC0F-4F2E-9BF8-2F85489034D7}"/>
    <dgm:cxn modelId="{75FCCD69-1566-4EDE-A8EB-EB361C660779}" type="presOf" srcId="{0D4D130A-2C94-4D59-996E-5C9936603ECC}" destId="{1283EBB8-FAF2-4DA3-8A76-CE697A091292}" srcOrd="0" destOrd="0" presId="urn:microsoft.com/office/officeart/2005/8/layout/hList1"/>
    <dgm:cxn modelId="{9E681253-22BB-4AEE-AECE-91835B610910}" type="presOf" srcId="{664B30C6-C1C2-4D8B-97E3-4C2708F9647F}" destId="{D0479C14-81C7-4535-A990-F36F110B2302}" srcOrd="0" destOrd="0" presId="urn:microsoft.com/office/officeart/2005/8/layout/hList1"/>
    <dgm:cxn modelId="{86704678-FD28-4A93-966B-378CF12F60A6}" type="presOf" srcId="{784B24DF-0240-4DE6-A779-EF6097A7DE8F}" destId="{8F33BBE6-FB88-42CF-8363-B9A99F029FCA}" srcOrd="0" destOrd="0" presId="urn:microsoft.com/office/officeart/2005/8/layout/hList1"/>
    <dgm:cxn modelId="{D76ED38C-5513-4A48-806D-645A074EF192}" srcId="{E87DAE28-FFE2-4951-935E-AA8D050A8542}" destId="{54052F3E-4C68-428B-9908-E47BC174D9C6}" srcOrd="0" destOrd="0" parTransId="{77A0ECB8-E1C7-4380-A1B0-0515267B1B4F}" sibTransId="{EF2D8D75-82AC-4263-B5C7-9872A575E9A4}"/>
    <dgm:cxn modelId="{47D1CCA2-68DC-4408-ABB8-ABFD0C6F590A}" type="presOf" srcId="{7931A3DB-2220-4E8D-8384-41DFA0C65E2C}" destId="{35A5F633-AF7D-493F-8086-2E726FA20550}" srcOrd="0" destOrd="0" presId="urn:microsoft.com/office/officeart/2005/8/layout/hList1"/>
    <dgm:cxn modelId="{A72170A7-B43A-4304-B3E8-32558BA0A241}" type="presOf" srcId="{E87DAE28-FFE2-4951-935E-AA8D050A8542}" destId="{36BE96E1-3333-4360-B51A-81AB782B8B94}" srcOrd="0" destOrd="0" presId="urn:microsoft.com/office/officeart/2005/8/layout/hList1"/>
    <dgm:cxn modelId="{36E91EB5-5AFA-409E-8F60-CE590CBD638A}" srcId="{A8CBBAC0-3543-4AED-B67B-E7E122A8B2F6}" destId="{4F1DAB1A-CBDB-4C72-AE76-2DA7DB989233}" srcOrd="0" destOrd="0" parTransId="{01292B90-7669-4614-A849-D3E3B5EF3163}" sibTransId="{5DDE58B1-5D65-4C86-AEF2-341AF21306F9}"/>
    <dgm:cxn modelId="{9B3777BE-DAC1-4BFE-B471-23369ABC3B9A}" type="presOf" srcId="{4F1DAB1A-CBDB-4C72-AE76-2DA7DB989233}" destId="{134A21AF-DF74-42C1-BA3B-697457B42AB5}" srcOrd="0" destOrd="0" presId="urn:microsoft.com/office/officeart/2005/8/layout/hList1"/>
    <dgm:cxn modelId="{EE6231C8-0748-4F80-80AE-0E8BB79E01EA}" type="presOf" srcId="{A37EE62D-DC64-46DD-9DBA-9265E2A3AF0B}" destId="{62672C90-A3C4-4E7F-A7CD-27829537CE8D}" srcOrd="0" destOrd="0" presId="urn:microsoft.com/office/officeart/2005/8/layout/hList1"/>
    <dgm:cxn modelId="{92095BDA-2118-4118-B515-FC020554AC70}" srcId="{A37EE62D-DC64-46DD-9DBA-9265E2A3AF0B}" destId="{664B30C6-C1C2-4D8B-97E3-4C2708F9647F}" srcOrd="0" destOrd="0" parTransId="{33126DA7-1D00-4C6D-8F68-105BC0A070B3}" sibTransId="{58506FF8-5157-48DB-A8AB-877734B4660B}"/>
    <dgm:cxn modelId="{242F99DA-BCAB-4CEB-A7AB-2773666243F3}" srcId="{877234CD-116B-4C14-A500-C3B9179E6C09}" destId="{CC7586BF-D236-43C4-B81E-A799A8E6042B}" srcOrd="0" destOrd="0" parTransId="{C356A3C6-88DB-4818-A620-E36C2009B206}" sibTransId="{DC435E51-0935-4E85-9305-CFAF4A522E23}"/>
    <dgm:cxn modelId="{5548A0DD-61A4-4874-AD74-5C037675B9B9}" srcId="{0D4D130A-2C94-4D59-996E-5C9936603ECC}" destId="{784B24DF-0240-4DE6-A779-EF6097A7DE8F}" srcOrd="0" destOrd="0" parTransId="{0B02ACB6-0232-4AD9-A2FB-3489D0243665}" sibTransId="{6D5515F0-CCB4-4DF8-95CA-8811DFD81BFF}"/>
    <dgm:cxn modelId="{D6041CE1-4C77-476B-B68F-CFD6C08D1B36}" type="presOf" srcId="{43A76975-84F7-45A9-92F9-19F15E2561BE}" destId="{35A5F633-AF7D-493F-8086-2E726FA20550}" srcOrd="0" destOrd="1" presId="urn:microsoft.com/office/officeart/2005/8/layout/hList1"/>
    <dgm:cxn modelId="{4B0A15E7-FFD4-4597-BF69-1EF9050EC0FB}" srcId="{CC7586BF-D236-43C4-B81E-A799A8E6042B}" destId="{7931A3DB-2220-4E8D-8384-41DFA0C65E2C}" srcOrd="0" destOrd="0" parTransId="{237BB3B3-0FD1-4D3D-974D-26290F5CE190}" sibTransId="{38C61B11-9A2B-4347-A491-A17326314BF3}"/>
    <dgm:cxn modelId="{8E0973FA-AB12-4B28-AFB9-6A0037B6572E}" srcId="{877234CD-116B-4C14-A500-C3B9179E6C09}" destId="{0D4D130A-2C94-4D59-996E-5C9936603ECC}" srcOrd="1" destOrd="0" parTransId="{D8ECE1BE-94C2-4D73-8EAA-58178FEB5362}" sibTransId="{9AB0F046-A34E-49BA-ACE8-1A3A35F5DB17}"/>
    <dgm:cxn modelId="{EE289F4D-A239-479D-A7F8-861A45A92C22}" type="presParOf" srcId="{DE1347ED-5552-47A6-AD2C-DA5397A20BD8}" destId="{3BBC268A-8BD9-4736-A482-2BC175A42423}" srcOrd="0" destOrd="0" presId="urn:microsoft.com/office/officeart/2005/8/layout/hList1"/>
    <dgm:cxn modelId="{6333BBDC-BBD5-46B9-AD80-2021202CB208}" type="presParOf" srcId="{3BBC268A-8BD9-4736-A482-2BC175A42423}" destId="{0780B6E1-9976-408E-88CB-71F62B82D11C}" srcOrd="0" destOrd="0" presId="urn:microsoft.com/office/officeart/2005/8/layout/hList1"/>
    <dgm:cxn modelId="{88E9E2BC-9139-42E5-B64E-E937AD64B896}" type="presParOf" srcId="{3BBC268A-8BD9-4736-A482-2BC175A42423}" destId="{35A5F633-AF7D-493F-8086-2E726FA20550}" srcOrd="1" destOrd="0" presId="urn:microsoft.com/office/officeart/2005/8/layout/hList1"/>
    <dgm:cxn modelId="{1D0B7C2C-E664-4088-9945-FD24E427015F}" type="presParOf" srcId="{DE1347ED-5552-47A6-AD2C-DA5397A20BD8}" destId="{5BE1D7B8-F0B9-4698-A010-D07E58C023AD}" srcOrd="1" destOrd="0" presId="urn:microsoft.com/office/officeart/2005/8/layout/hList1"/>
    <dgm:cxn modelId="{4766B9D9-BF42-4883-A33C-2D7F6F1F6000}" type="presParOf" srcId="{DE1347ED-5552-47A6-AD2C-DA5397A20BD8}" destId="{BC6BBDD9-2F84-498A-9901-BED19978F2EB}" srcOrd="2" destOrd="0" presId="urn:microsoft.com/office/officeart/2005/8/layout/hList1"/>
    <dgm:cxn modelId="{C5EBAC71-0B06-4D8B-B602-6FED538DCD08}" type="presParOf" srcId="{BC6BBDD9-2F84-498A-9901-BED19978F2EB}" destId="{1283EBB8-FAF2-4DA3-8A76-CE697A091292}" srcOrd="0" destOrd="0" presId="urn:microsoft.com/office/officeart/2005/8/layout/hList1"/>
    <dgm:cxn modelId="{8A320732-249C-47FE-9D9D-54CA9E8C6AC3}" type="presParOf" srcId="{BC6BBDD9-2F84-498A-9901-BED19978F2EB}" destId="{8F33BBE6-FB88-42CF-8363-B9A99F029FCA}" srcOrd="1" destOrd="0" presId="urn:microsoft.com/office/officeart/2005/8/layout/hList1"/>
    <dgm:cxn modelId="{DB040260-E62A-414D-8504-AC1F4EC2C187}" type="presParOf" srcId="{DE1347ED-5552-47A6-AD2C-DA5397A20BD8}" destId="{385E79AF-B860-4422-ADA0-AC920F03B20E}" srcOrd="3" destOrd="0" presId="urn:microsoft.com/office/officeart/2005/8/layout/hList1"/>
    <dgm:cxn modelId="{B321771D-AC29-4009-B425-F95FF866122C}" type="presParOf" srcId="{DE1347ED-5552-47A6-AD2C-DA5397A20BD8}" destId="{8E7FCF31-8DB0-4400-8E01-27EEED517270}" srcOrd="4" destOrd="0" presId="urn:microsoft.com/office/officeart/2005/8/layout/hList1"/>
    <dgm:cxn modelId="{9F42A2FE-5E2A-4901-8EDB-3C7D5181EDB4}" type="presParOf" srcId="{8E7FCF31-8DB0-4400-8E01-27EEED517270}" destId="{62672C90-A3C4-4E7F-A7CD-27829537CE8D}" srcOrd="0" destOrd="0" presId="urn:microsoft.com/office/officeart/2005/8/layout/hList1"/>
    <dgm:cxn modelId="{89B7727C-9288-4192-B0AA-A06C525089E8}" type="presParOf" srcId="{8E7FCF31-8DB0-4400-8E01-27EEED517270}" destId="{D0479C14-81C7-4535-A990-F36F110B2302}" srcOrd="1" destOrd="0" presId="urn:microsoft.com/office/officeart/2005/8/layout/hList1"/>
    <dgm:cxn modelId="{2514D17F-CF4A-458D-A29D-9AF75A095E57}" type="presParOf" srcId="{DE1347ED-5552-47A6-AD2C-DA5397A20BD8}" destId="{8D9C745D-A804-4B7E-AA54-B284C4B7384B}" srcOrd="5" destOrd="0" presId="urn:microsoft.com/office/officeart/2005/8/layout/hList1"/>
    <dgm:cxn modelId="{77110689-2551-49D0-AE9C-3A5F4C20C64D}" type="presParOf" srcId="{DE1347ED-5552-47A6-AD2C-DA5397A20BD8}" destId="{5150B883-BCEF-4159-8CF1-990F10D391F6}" srcOrd="6" destOrd="0" presId="urn:microsoft.com/office/officeart/2005/8/layout/hList1"/>
    <dgm:cxn modelId="{06E9082D-83DB-4782-A715-A3C26DC32611}" type="presParOf" srcId="{5150B883-BCEF-4159-8CF1-990F10D391F6}" destId="{6D7563A5-B80E-40A5-AB3E-8031E43E4D21}" srcOrd="0" destOrd="0" presId="urn:microsoft.com/office/officeart/2005/8/layout/hList1"/>
    <dgm:cxn modelId="{0EC9D2CE-9468-4227-B94A-EDBBD98CFECD}" type="presParOf" srcId="{5150B883-BCEF-4159-8CF1-990F10D391F6}" destId="{134A21AF-DF74-42C1-BA3B-697457B42AB5}" srcOrd="1" destOrd="0" presId="urn:microsoft.com/office/officeart/2005/8/layout/hList1"/>
    <dgm:cxn modelId="{B8DA411E-71FB-46B8-9CC2-1C3EED358FF6}" type="presParOf" srcId="{DE1347ED-5552-47A6-AD2C-DA5397A20BD8}" destId="{7F0BF7E4-7ABC-4780-BDB7-5FEB961CD8FD}" srcOrd="7" destOrd="0" presId="urn:microsoft.com/office/officeart/2005/8/layout/hList1"/>
    <dgm:cxn modelId="{8D1ED114-E7F9-4CB0-A032-F7BAAB45B708}" type="presParOf" srcId="{DE1347ED-5552-47A6-AD2C-DA5397A20BD8}" destId="{F237BA32-F18F-4199-9C6F-5DCFC5A24DA6}" srcOrd="8" destOrd="0" presId="urn:microsoft.com/office/officeart/2005/8/layout/hList1"/>
    <dgm:cxn modelId="{248BAE38-E9C7-4034-AF00-3307974BC44A}" type="presParOf" srcId="{F237BA32-F18F-4199-9C6F-5DCFC5A24DA6}" destId="{36BE96E1-3333-4360-B51A-81AB782B8B94}" srcOrd="0" destOrd="0" presId="urn:microsoft.com/office/officeart/2005/8/layout/hList1"/>
    <dgm:cxn modelId="{E15CEE96-EDC6-4395-B282-A4D7B417A4CC}" type="presParOf" srcId="{F237BA32-F18F-4199-9C6F-5DCFC5A24DA6}" destId="{C8553797-695A-4298-940B-8B1C6DE6CE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DA8CC3-50CC-4F91-AEAD-6150424BF4B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201ACF-C14F-4351-B332-7F1809A230F0}">
      <dgm:prSet phldrT="[Text]"/>
      <dgm:spPr/>
      <dgm:t>
        <a:bodyPr/>
        <a:lstStyle/>
        <a:p>
          <a:pPr>
            <a:buNone/>
          </a:pPr>
          <a:r>
            <a:rPr lang="en-IN" b="1" dirty="0"/>
            <a:t>Components:</a:t>
          </a:r>
          <a:endParaRPr lang="en-IN" dirty="0"/>
        </a:p>
      </dgm:t>
    </dgm:pt>
    <dgm:pt modelId="{CD9D4124-4674-4E7B-AFB9-7E73D2556CE4}" type="parTrans" cxnId="{0377A5B8-FD25-4D1A-8585-47760CA09185}">
      <dgm:prSet/>
      <dgm:spPr/>
      <dgm:t>
        <a:bodyPr/>
        <a:lstStyle/>
        <a:p>
          <a:endParaRPr lang="en-IN"/>
        </a:p>
      </dgm:t>
    </dgm:pt>
    <dgm:pt modelId="{F1C66EC6-782B-416A-955A-A673CE243F9C}" type="sibTrans" cxnId="{0377A5B8-FD25-4D1A-8585-47760CA09185}">
      <dgm:prSet/>
      <dgm:spPr/>
      <dgm:t>
        <a:bodyPr/>
        <a:lstStyle/>
        <a:p>
          <a:endParaRPr lang="en-IN"/>
        </a:p>
      </dgm:t>
    </dgm:pt>
    <dgm:pt modelId="{F08023B4-2317-4FD0-857B-5839DC76809A}">
      <dgm:prSet/>
      <dgm:spPr/>
      <dgm:t>
        <a:bodyPr/>
        <a:lstStyle/>
        <a:p>
          <a:r>
            <a:rPr lang="en-US"/>
            <a:t>Emailing System;</a:t>
          </a:r>
          <a:endParaRPr lang="en-US" dirty="0"/>
        </a:p>
      </dgm:t>
    </dgm:pt>
    <dgm:pt modelId="{1E0984FD-5674-4D47-8F8B-ACC15101FF6A}" type="parTrans" cxnId="{E8C0C383-7DD7-4D23-BB96-89946A55C93E}">
      <dgm:prSet/>
      <dgm:spPr/>
      <dgm:t>
        <a:bodyPr/>
        <a:lstStyle/>
        <a:p>
          <a:endParaRPr lang="en-IN"/>
        </a:p>
      </dgm:t>
    </dgm:pt>
    <dgm:pt modelId="{2DAB1956-B476-46D4-A8D6-53498D23AF2C}" type="sibTrans" cxnId="{E8C0C383-7DD7-4D23-BB96-89946A55C93E}">
      <dgm:prSet/>
      <dgm:spPr/>
      <dgm:t>
        <a:bodyPr/>
        <a:lstStyle/>
        <a:p>
          <a:endParaRPr lang="en-IN"/>
        </a:p>
      </dgm:t>
    </dgm:pt>
    <dgm:pt modelId="{866880F3-56D7-436A-BABD-5DC906571B54}">
      <dgm:prSet/>
      <dgm:spPr/>
      <dgm:t>
        <a:bodyPr/>
        <a:lstStyle/>
        <a:p>
          <a:r>
            <a:rPr lang="en-US"/>
            <a:t>Mocked email sending via an External Bot – Mostly it is API</a:t>
          </a:r>
          <a:endParaRPr lang="en-US" dirty="0"/>
        </a:p>
      </dgm:t>
    </dgm:pt>
    <dgm:pt modelId="{E7B4211D-2DEA-4495-BC01-A06DCF2B377F}" type="parTrans" cxnId="{39487D82-95E4-4F25-82C7-9990B1DDF35E}">
      <dgm:prSet/>
      <dgm:spPr/>
      <dgm:t>
        <a:bodyPr/>
        <a:lstStyle/>
        <a:p>
          <a:endParaRPr lang="en-IN"/>
        </a:p>
      </dgm:t>
    </dgm:pt>
    <dgm:pt modelId="{CCC92B61-C2B2-455C-98CF-E5ECE8F4EFF5}" type="sibTrans" cxnId="{39487D82-95E4-4F25-82C7-9990B1DDF35E}">
      <dgm:prSet/>
      <dgm:spPr/>
      <dgm:t>
        <a:bodyPr/>
        <a:lstStyle/>
        <a:p>
          <a:endParaRPr lang="en-IN"/>
        </a:p>
      </dgm:t>
    </dgm:pt>
    <dgm:pt modelId="{F47AAC32-683A-4F18-BE75-2C87E87CF2C9}">
      <dgm:prSet/>
      <dgm:spPr/>
      <dgm:t>
        <a:bodyPr/>
        <a:lstStyle/>
        <a:p>
          <a:r>
            <a:rPr lang="en-US"/>
            <a:t>Automates Email Processing for Filtering</a:t>
          </a:r>
          <a:endParaRPr lang="en-US" dirty="0"/>
        </a:p>
      </dgm:t>
    </dgm:pt>
    <dgm:pt modelId="{49C76A62-7F5C-4836-B7F6-DB719038BAE0}" type="parTrans" cxnId="{16ED8E1D-6A48-4208-BA8B-C08C1590DBB3}">
      <dgm:prSet/>
      <dgm:spPr/>
      <dgm:t>
        <a:bodyPr/>
        <a:lstStyle/>
        <a:p>
          <a:endParaRPr lang="en-IN"/>
        </a:p>
      </dgm:t>
    </dgm:pt>
    <dgm:pt modelId="{325CB561-486E-46D0-AB09-4499BBB70506}" type="sibTrans" cxnId="{16ED8E1D-6A48-4208-BA8B-C08C1590DBB3}">
      <dgm:prSet/>
      <dgm:spPr/>
      <dgm:t>
        <a:bodyPr/>
        <a:lstStyle/>
        <a:p>
          <a:endParaRPr lang="en-IN"/>
        </a:p>
      </dgm:t>
    </dgm:pt>
    <dgm:pt modelId="{6A53E3F1-83FD-48B9-8A5B-F4113C80EB64}">
      <dgm:prSet/>
      <dgm:spPr/>
      <dgm:t>
        <a:bodyPr/>
        <a:lstStyle/>
        <a:p>
          <a:r>
            <a:rPr lang="en-US"/>
            <a:t>Extraction Process</a:t>
          </a:r>
          <a:endParaRPr lang="en-US" dirty="0"/>
        </a:p>
      </dgm:t>
    </dgm:pt>
    <dgm:pt modelId="{339DCEEE-72CD-49B2-B0ED-C52F70DDF953}" type="parTrans" cxnId="{79969937-CD97-4172-A939-B3B141D6F74D}">
      <dgm:prSet/>
      <dgm:spPr/>
      <dgm:t>
        <a:bodyPr/>
        <a:lstStyle/>
        <a:p>
          <a:endParaRPr lang="en-IN"/>
        </a:p>
      </dgm:t>
    </dgm:pt>
    <dgm:pt modelId="{46119582-A31D-412D-A6BE-3A3D8BF29E2F}" type="sibTrans" cxnId="{79969937-CD97-4172-A939-B3B141D6F74D}">
      <dgm:prSet/>
      <dgm:spPr/>
      <dgm:t>
        <a:bodyPr/>
        <a:lstStyle/>
        <a:p>
          <a:endParaRPr lang="en-IN"/>
        </a:p>
      </dgm:t>
    </dgm:pt>
    <dgm:pt modelId="{2C83AA84-6DF5-4195-BFBC-38BB44FB4FD3}">
      <dgm:prSet/>
      <dgm:spPr/>
      <dgm:t>
        <a:bodyPr/>
        <a:lstStyle/>
        <a:p>
          <a:r>
            <a:rPr lang="en-US"/>
            <a:t>The sent email are parses to excel with separate users and extracted for filtration</a:t>
          </a:r>
          <a:endParaRPr lang="en-IN" dirty="0"/>
        </a:p>
      </dgm:t>
    </dgm:pt>
    <dgm:pt modelId="{47B487D7-39F1-41C2-98C7-B526983F1C9A}" type="parTrans" cxnId="{9FFC578F-D765-4CC2-8AEF-11AC8C2F2F7A}">
      <dgm:prSet/>
      <dgm:spPr/>
      <dgm:t>
        <a:bodyPr/>
        <a:lstStyle/>
        <a:p>
          <a:endParaRPr lang="en-IN"/>
        </a:p>
      </dgm:t>
    </dgm:pt>
    <dgm:pt modelId="{6E33D96E-D081-4892-BFE0-0AD14B92EF75}" type="sibTrans" cxnId="{9FFC578F-D765-4CC2-8AEF-11AC8C2F2F7A}">
      <dgm:prSet/>
      <dgm:spPr/>
      <dgm:t>
        <a:bodyPr/>
        <a:lstStyle/>
        <a:p>
          <a:endParaRPr lang="en-IN"/>
        </a:p>
      </dgm:t>
    </dgm:pt>
    <dgm:pt modelId="{FD0D86F6-B7E0-4C7E-A35A-F78DA5FD41C3}">
      <dgm:prSet/>
      <dgm:spPr/>
      <dgm:t>
        <a:bodyPr/>
        <a:lstStyle/>
        <a:p>
          <a:r>
            <a:rPr lang="en-US" dirty="0"/>
            <a:t>Filtration</a:t>
          </a:r>
        </a:p>
      </dgm:t>
    </dgm:pt>
    <dgm:pt modelId="{C4B71AE4-9B92-4B78-9D7E-CF6B11699AD2}" type="parTrans" cxnId="{B042F79B-BD37-4C9D-8DFB-D223AC2909E7}">
      <dgm:prSet/>
      <dgm:spPr/>
      <dgm:t>
        <a:bodyPr/>
        <a:lstStyle/>
        <a:p>
          <a:endParaRPr lang="en-IN"/>
        </a:p>
      </dgm:t>
    </dgm:pt>
    <dgm:pt modelId="{E0460BCC-37D2-4BE3-AA25-5E172D4F29E5}" type="sibTrans" cxnId="{B042F79B-BD37-4C9D-8DFB-D223AC2909E7}">
      <dgm:prSet/>
      <dgm:spPr/>
      <dgm:t>
        <a:bodyPr/>
        <a:lstStyle/>
        <a:p>
          <a:endParaRPr lang="en-IN"/>
        </a:p>
      </dgm:t>
    </dgm:pt>
    <dgm:pt modelId="{C7739D72-88E7-418D-B7E0-AA276DD8D80D}">
      <dgm:prSet/>
      <dgm:spPr/>
      <dgm:t>
        <a:bodyPr/>
        <a:lstStyle/>
        <a:p>
          <a:r>
            <a:rPr lang="en-IN"/>
            <a:t>Regex filters keywords like banker name, merchant, debit/credit, amount, etc.</a:t>
          </a:r>
          <a:endParaRPr lang="en-IN" dirty="0"/>
        </a:p>
      </dgm:t>
    </dgm:pt>
    <dgm:pt modelId="{33F3D69B-D08E-4FED-8819-01AA45ECAC8C}" type="parTrans" cxnId="{1FDEDFC7-4D28-4C21-9678-49497DEB94EA}">
      <dgm:prSet/>
      <dgm:spPr/>
      <dgm:t>
        <a:bodyPr/>
        <a:lstStyle/>
        <a:p>
          <a:endParaRPr lang="en-IN"/>
        </a:p>
      </dgm:t>
    </dgm:pt>
    <dgm:pt modelId="{E5D8FF6E-3612-4401-9B4E-E874B5006462}" type="sibTrans" cxnId="{1FDEDFC7-4D28-4C21-9678-49497DEB94EA}">
      <dgm:prSet/>
      <dgm:spPr/>
      <dgm:t>
        <a:bodyPr/>
        <a:lstStyle/>
        <a:p>
          <a:endParaRPr lang="en-IN"/>
        </a:p>
      </dgm:t>
    </dgm:pt>
    <dgm:pt modelId="{E0E693CA-5E95-4CBD-8D24-2B4A07EC23E3}">
      <dgm:prSet/>
      <dgm:spPr/>
      <dgm:t>
        <a:bodyPr/>
        <a:lstStyle/>
        <a:p>
          <a:r>
            <a:rPr lang="en-IN" dirty="0"/>
            <a:t>Converts email content into tuples for database used</a:t>
          </a:r>
        </a:p>
      </dgm:t>
    </dgm:pt>
    <dgm:pt modelId="{020E7D78-0597-4E84-8711-8E1552A4C4A5}" type="parTrans" cxnId="{32145090-17E2-466A-8B86-DB1CBFD0B8C1}">
      <dgm:prSet/>
      <dgm:spPr/>
      <dgm:t>
        <a:bodyPr/>
        <a:lstStyle/>
        <a:p>
          <a:endParaRPr lang="en-IN"/>
        </a:p>
      </dgm:t>
    </dgm:pt>
    <dgm:pt modelId="{82F71E5E-3388-4B1A-92E6-0DC269BD4E1C}" type="sibTrans" cxnId="{32145090-17E2-466A-8B86-DB1CBFD0B8C1}">
      <dgm:prSet/>
      <dgm:spPr/>
      <dgm:t>
        <a:bodyPr/>
        <a:lstStyle/>
        <a:p>
          <a:endParaRPr lang="en-IN"/>
        </a:p>
      </dgm:t>
    </dgm:pt>
    <dgm:pt modelId="{D455C948-4A64-4325-A036-F5508C07C3B0}">
      <dgm:prSet/>
      <dgm:spPr/>
      <dgm:t>
        <a:bodyPr/>
        <a:lstStyle/>
        <a:p>
          <a:r>
            <a:rPr lang="en-IN" b="1"/>
            <a:t>Significance:</a:t>
          </a:r>
          <a:endParaRPr lang="en-IN" b="1" dirty="0"/>
        </a:p>
      </dgm:t>
    </dgm:pt>
    <dgm:pt modelId="{B301A562-C23C-403C-ACD8-3FAFC5E96986}" type="parTrans" cxnId="{828F4A07-03DD-4DD7-84A1-1290799DC253}">
      <dgm:prSet/>
      <dgm:spPr/>
      <dgm:t>
        <a:bodyPr/>
        <a:lstStyle/>
        <a:p>
          <a:endParaRPr lang="en-IN"/>
        </a:p>
      </dgm:t>
    </dgm:pt>
    <dgm:pt modelId="{BE446401-AA4B-4636-9C2C-AF1B4893DBE8}" type="sibTrans" cxnId="{828F4A07-03DD-4DD7-84A1-1290799DC253}">
      <dgm:prSet/>
      <dgm:spPr/>
      <dgm:t>
        <a:bodyPr/>
        <a:lstStyle/>
        <a:p>
          <a:endParaRPr lang="en-IN"/>
        </a:p>
      </dgm:t>
    </dgm:pt>
    <dgm:pt modelId="{553CEEE9-B564-42CE-A140-2674F067491F}">
      <dgm:prSet/>
      <dgm:spPr/>
      <dgm:t>
        <a:bodyPr/>
        <a:lstStyle/>
        <a:p>
          <a:r>
            <a:rPr lang="en-IN" dirty="0"/>
            <a:t>Automates the transformation of email data for streamlined processing.</a:t>
          </a:r>
        </a:p>
      </dgm:t>
    </dgm:pt>
    <dgm:pt modelId="{344667F0-0B4B-40B5-A171-229F7F698426}" type="parTrans" cxnId="{E13C585B-EE65-4936-8A6B-A6E2E146FF1A}">
      <dgm:prSet/>
      <dgm:spPr/>
      <dgm:t>
        <a:bodyPr/>
        <a:lstStyle/>
        <a:p>
          <a:endParaRPr lang="en-IN"/>
        </a:p>
      </dgm:t>
    </dgm:pt>
    <dgm:pt modelId="{E10F97E1-9934-4575-AAE8-961EB4B7C257}" type="sibTrans" cxnId="{E13C585B-EE65-4936-8A6B-A6E2E146FF1A}">
      <dgm:prSet/>
      <dgm:spPr/>
      <dgm:t>
        <a:bodyPr/>
        <a:lstStyle/>
        <a:p>
          <a:endParaRPr lang="en-IN"/>
        </a:p>
      </dgm:t>
    </dgm:pt>
    <dgm:pt modelId="{485878BC-40B4-462A-94DB-FC568892CFDA}">
      <dgm:prSet/>
      <dgm:spPr/>
      <dgm:t>
        <a:bodyPr/>
        <a:lstStyle/>
        <a:p>
          <a:r>
            <a:rPr lang="en-IN" b="1"/>
            <a:t>Future Scope</a:t>
          </a:r>
          <a:endParaRPr lang="en-IN" b="1" dirty="0"/>
        </a:p>
      </dgm:t>
    </dgm:pt>
    <dgm:pt modelId="{5F2F3994-4F72-4054-84EB-13C659090058}" type="parTrans" cxnId="{2550E6DD-B457-4F72-AE46-92607AA4E38C}">
      <dgm:prSet/>
      <dgm:spPr/>
      <dgm:t>
        <a:bodyPr/>
        <a:lstStyle/>
        <a:p>
          <a:endParaRPr lang="en-IN"/>
        </a:p>
      </dgm:t>
    </dgm:pt>
    <dgm:pt modelId="{EEEEBF71-E54E-4619-BCC6-BCE4BCD47D68}" type="sibTrans" cxnId="{2550E6DD-B457-4F72-AE46-92607AA4E38C}">
      <dgm:prSet/>
      <dgm:spPr/>
      <dgm:t>
        <a:bodyPr/>
        <a:lstStyle/>
        <a:p>
          <a:endParaRPr lang="en-IN"/>
        </a:p>
      </dgm:t>
    </dgm:pt>
    <dgm:pt modelId="{78551DBB-FDCA-4D84-8DA9-A651078956E9}">
      <dgm:prSet/>
      <dgm:spPr/>
      <dgm:t>
        <a:bodyPr/>
        <a:lstStyle/>
        <a:p>
          <a:r>
            <a:rPr lang="en-IN"/>
            <a:t>The email Extraction utilizing Gmail API, was not included in scope due to cost.</a:t>
          </a:r>
          <a:endParaRPr lang="en-IN" dirty="0"/>
        </a:p>
      </dgm:t>
    </dgm:pt>
    <dgm:pt modelId="{B37E7C27-07A7-4732-82EE-90E889EB47C4}" type="parTrans" cxnId="{8C7084BB-DA75-4B3F-8CB3-2381DC2575D7}">
      <dgm:prSet/>
      <dgm:spPr/>
      <dgm:t>
        <a:bodyPr/>
        <a:lstStyle/>
        <a:p>
          <a:endParaRPr lang="en-IN"/>
        </a:p>
      </dgm:t>
    </dgm:pt>
    <dgm:pt modelId="{86FD537F-ADE6-4784-8F43-3C2E74370DB6}" type="sibTrans" cxnId="{8C7084BB-DA75-4B3F-8CB3-2381DC2575D7}">
      <dgm:prSet/>
      <dgm:spPr/>
      <dgm:t>
        <a:bodyPr/>
        <a:lstStyle/>
        <a:p>
          <a:endParaRPr lang="en-IN"/>
        </a:p>
      </dgm:t>
    </dgm:pt>
    <dgm:pt modelId="{191FC0CC-E299-4D79-9EDD-DE616E1CB88B}" type="pres">
      <dgm:prSet presAssocID="{3BDA8CC3-50CC-4F91-AEAD-6150424BF4B5}" presName="linear" presStyleCnt="0">
        <dgm:presLayoutVars>
          <dgm:dir/>
          <dgm:animLvl val="lvl"/>
          <dgm:resizeHandles val="exact"/>
        </dgm:presLayoutVars>
      </dgm:prSet>
      <dgm:spPr/>
    </dgm:pt>
    <dgm:pt modelId="{50A44A7A-A1D7-4470-8D22-148B7E6A7E38}" type="pres">
      <dgm:prSet presAssocID="{27201ACF-C14F-4351-B332-7F1809A230F0}" presName="parentLin" presStyleCnt="0"/>
      <dgm:spPr/>
    </dgm:pt>
    <dgm:pt modelId="{490520D0-0607-4819-9FAA-4AD1F12B25B9}" type="pres">
      <dgm:prSet presAssocID="{27201ACF-C14F-4351-B332-7F1809A230F0}" presName="parentLeftMargin" presStyleLbl="node1" presStyleIdx="0" presStyleCnt="3"/>
      <dgm:spPr/>
    </dgm:pt>
    <dgm:pt modelId="{760CB964-D9B1-4154-8812-FC622952C430}" type="pres">
      <dgm:prSet presAssocID="{27201ACF-C14F-4351-B332-7F1809A230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F37D793-1B1E-44E0-A768-D50EEF6B2559}" type="pres">
      <dgm:prSet presAssocID="{27201ACF-C14F-4351-B332-7F1809A230F0}" presName="negativeSpace" presStyleCnt="0"/>
      <dgm:spPr/>
    </dgm:pt>
    <dgm:pt modelId="{C3883C2E-0FEF-4136-82EB-368C3C11B741}" type="pres">
      <dgm:prSet presAssocID="{27201ACF-C14F-4351-B332-7F1809A230F0}" presName="childText" presStyleLbl="conFgAcc1" presStyleIdx="0" presStyleCnt="3">
        <dgm:presLayoutVars>
          <dgm:bulletEnabled val="1"/>
        </dgm:presLayoutVars>
      </dgm:prSet>
      <dgm:spPr/>
    </dgm:pt>
    <dgm:pt modelId="{A48C7FB6-FD36-4FD4-A494-ACFAB8D95FA5}" type="pres">
      <dgm:prSet presAssocID="{F1C66EC6-782B-416A-955A-A673CE243F9C}" presName="spaceBetweenRectangles" presStyleCnt="0"/>
      <dgm:spPr/>
    </dgm:pt>
    <dgm:pt modelId="{1F5D5A01-D23C-4ADF-9622-38C28E982DFD}" type="pres">
      <dgm:prSet presAssocID="{D455C948-4A64-4325-A036-F5508C07C3B0}" presName="parentLin" presStyleCnt="0"/>
      <dgm:spPr/>
    </dgm:pt>
    <dgm:pt modelId="{486BE116-1BFF-4875-B716-0AFD73AA33BE}" type="pres">
      <dgm:prSet presAssocID="{D455C948-4A64-4325-A036-F5508C07C3B0}" presName="parentLeftMargin" presStyleLbl="node1" presStyleIdx="0" presStyleCnt="3"/>
      <dgm:spPr/>
    </dgm:pt>
    <dgm:pt modelId="{1FB4B696-D022-4305-BAE6-8468E0C3FF48}" type="pres">
      <dgm:prSet presAssocID="{D455C948-4A64-4325-A036-F5508C07C3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710688-43F9-4965-A466-03B6B05E2491}" type="pres">
      <dgm:prSet presAssocID="{D455C948-4A64-4325-A036-F5508C07C3B0}" presName="negativeSpace" presStyleCnt="0"/>
      <dgm:spPr/>
    </dgm:pt>
    <dgm:pt modelId="{E47AA03E-F694-485C-9001-3624BFE2B63C}" type="pres">
      <dgm:prSet presAssocID="{D455C948-4A64-4325-A036-F5508C07C3B0}" presName="childText" presStyleLbl="conFgAcc1" presStyleIdx="1" presStyleCnt="3">
        <dgm:presLayoutVars>
          <dgm:bulletEnabled val="1"/>
        </dgm:presLayoutVars>
      </dgm:prSet>
      <dgm:spPr/>
    </dgm:pt>
    <dgm:pt modelId="{23DB2069-2A75-4CE3-8701-D0E236BA34B9}" type="pres">
      <dgm:prSet presAssocID="{BE446401-AA4B-4636-9C2C-AF1B4893DBE8}" presName="spaceBetweenRectangles" presStyleCnt="0"/>
      <dgm:spPr/>
    </dgm:pt>
    <dgm:pt modelId="{F900B606-34D2-46A9-8B7F-C3B377345A86}" type="pres">
      <dgm:prSet presAssocID="{485878BC-40B4-462A-94DB-FC568892CFDA}" presName="parentLin" presStyleCnt="0"/>
      <dgm:spPr/>
    </dgm:pt>
    <dgm:pt modelId="{7567E04B-FCE0-481B-ACE7-1256CA510866}" type="pres">
      <dgm:prSet presAssocID="{485878BC-40B4-462A-94DB-FC568892CFDA}" presName="parentLeftMargin" presStyleLbl="node1" presStyleIdx="1" presStyleCnt="3"/>
      <dgm:spPr/>
    </dgm:pt>
    <dgm:pt modelId="{9E6C7F06-36E8-4155-9FB4-47BA36F3DB59}" type="pres">
      <dgm:prSet presAssocID="{485878BC-40B4-462A-94DB-FC568892CFD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80A5FEB-3B83-4C7F-A14F-E49E2895DC74}" type="pres">
      <dgm:prSet presAssocID="{485878BC-40B4-462A-94DB-FC568892CFDA}" presName="negativeSpace" presStyleCnt="0"/>
      <dgm:spPr/>
    </dgm:pt>
    <dgm:pt modelId="{AB467BC2-0826-4132-B72B-023E0AA62100}" type="pres">
      <dgm:prSet presAssocID="{485878BC-40B4-462A-94DB-FC568892CFD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8F4A07-03DD-4DD7-84A1-1290799DC253}" srcId="{3BDA8CC3-50CC-4F91-AEAD-6150424BF4B5}" destId="{D455C948-4A64-4325-A036-F5508C07C3B0}" srcOrd="1" destOrd="0" parTransId="{B301A562-C23C-403C-ACD8-3FAFC5E96986}" sibTransId="{BE446401-AA4B-4636-9C2C-AF1B4893DBE8}"/>
    <dgm:cxn modelId="{4B2F1A14-BE21-48EC-A739-34F4F0F9185D}" type="presOf" srcId="{553CEEE9-B564-42CE-A140-2674F067491F}" destId="{E47AA03E-F694-485C-9001-3624BFE2B63C}" srcOrd="0" destOrd="0" presId="urn:microsoft.com/office/officeart/2005/8/layout/list1"/>
    <dgm:cxn modelId="{FF12791D-9084-4FC4-8070-EDB1E78A59F6}" type="presOf" srcId="{866880F3-56D7-436A-BABD-5DC906571B54}" destId="{C3883C2E-0FEF-4136-82EB-368C3C11B741}" srcOrd="0" destOrd="1" presId="urn:microsoft.com/office/officeart/2005/8/layout/list1"/>
    <dgm:cxn modelId="{16ED8E1D-6A48-4208-BA8B-C08C1590DBB3}" srcId="{F08023B4-2317-4FD0-857B-5839DC76809A}" destId="{F47AAC32-683A-4F18-BE75-2C87E87CF2C9}" srcOrd="1" destOrd="0" parTransId="{49C76A62-7F5C-4836-B7F6-DB719038BAE0}" sibTransId="{325CB561-486E-46D0-AB09-4499BBB70506}"/>
    <dgm:cxn modelId="{DD301727-B61B-462E-AADE-7E4663EF7EAB}" type="presOf" srcId="{D455C948-4A64-4325-A036-F5508C07C3B0}" destId="{486BE116-1BFF-4875-B716-0AFD73AA33BE}" srcOrd="0" destOrd="0" presId="urn:microsoft.com/office/officeart/2005/8/layout/list1"/>
    <dgm:cxn modelId="{5B332D33-8F34-44FB-B3AA-C7B2E4B7D67B}" type="presOf" srcId="{E0E693CA-5E95-4CBD-8D24-2B4A07EC23E3}" destId="{C3883C2E-0FEF-4136-82EB-368C3C11B741}" srcOrd="0" destOrd="7" presId="urn:microsoft.com/office/officeart/2005/8/layout/list1"/>
    <dgm:cxn modelId="{79969937-CD97-4172-A939-B3B141D6F74D}" srcId="{27201ACF-C14F-4351-B332-7F1809A230F0}" destId="{6A53E3F1-83FD-48B9-8A5B-F4113C80EB64}" srcOrd="1" destOrd="0" parTransId="{339DCEEE-72CD-49B2-B0ED-C52F70DDF953}" sibTransId="{46119582-A31D-412D-A6BE-3A3D8BF29E2F}"/>
    <dgm:cxn modelId="{E13C585B-EE65-4936-8A6B-A6E2E146FF1A}" srcId="{D455C948-4A64-4325-A036-F5508C07C3B0}" destId="{553CEEE9-B564-42CE-A140-2674F067491F}" srcOrd="0" destOrd="0" parTransId="{344667F0-0B4B-40B5-A171-229F7F698426}" sibTransId="{E10F97E1-9934-4575-AAE8-961EB4B7C257}"/>
    <dgm:cxn modelId="{7B566344-EF19-4409-BF22-6DAC8A1FB1A9}" type="presOf" srcId="{2C83AA84-6DF5-4195-BFBC-38BB44FB4FD3}" destId="{C3883C2E-0FEF-4136-82EB-368C3C11B741}" srcOrd="0" destOrd="4" presId="urn:microsoft.com/office/officeart/2005/8/layout/list1"/>
    <dgm:cxn modelId="{262F9645-DB80-4C8F-87A3-9FE303B3D69C}" type="presOf" srcId="{F08023B4-2317-4FD0-857B-5839DC76809A}" destId="{C3883C2E-0FEF-4136-82EB-368C3C11B741}" srcOrd="0" destOrd="0" presId="urn:microsoft.com/office/officeart/2005/8/layout/list1"/>
    <dgm:cxn modelId="{A9B09472-CDB2-479A-BF27-04AE9DA1FA23}" type="presOf" srcId="{78551DBB-FDCA-4D84-8DA9-A651078956E9}" destId="{AB467BC2-0826-4132-B72B-023E0AA62100}" srcOrd="0" destOrd="0" presId="urn:microsoft.com/office/officeart/2005/8/layout/list1"/>
    <dgm:cxn modelId="{BA5C6A7B-29DA-4B3E-9351-ED9898185626}" type="presOf" srcId="{C7739D72-88E7-418D-B7E0-AA276DD8D80D}" destId="{C3883C2E-0FEF-4136-82EB-368C3C11B741}" srcOrd="0" destOrd="6" presId="urn:microsoft.com/office/officeart/2005/8/layout/list1"/>
    <dgm:cxn modelId="{39487D82-95E4-4F25-82C7-9990B1DDF35E}" srcId="{F08023B4-2317-4FD0-857B-5839DC76809A}" destId="{866880F3-56D7-436A-BABD-5DC906571B54}" srcOrd="0" destOrd="0" parTransId="{E7B4211D-2DEA-4495-BC01-A06DCF2B377F}" sibTransId="{CCC92B61-C2B2-455C-98CF-E5ECE8F4EFF5}"/>
    <dgm:cxn modelId="{E8C0C383-7DD7-4D23-BB96-89946A55C93E}" srcId="{27201ACF-C14F-4351-B332-7F1809A230F0}" destId="{F08023B4-2317-4FD0-857B-5839DC76809A}" srcOrd="0" destOrd="0" parTransId="{1E0984FD-5674-4D47-8F8B-ACC15101FF6A}" sibTransId="{2DAB1956-B476-46D4-A8D6-53498D23AF2C}"/>
    <dgm:cxn modelId="{B6D98086-FCA9-414D-A0B2-8825BFE33864}" type="presOf" srcId="{F47AAC32-683A-4F18-BE75-2C87E87CF2C9}" destId="{C3883C2E-0FEF-4136-82EB-368C3C11B741}" srcOrd="0" destOrd="2" presId="urn:microsoft.com/office/officeart/2005/8/layout/list1"/>
    <dgm:cxn modelId="{DBF5B28B-9225-44C4-B4F3-9FC39C0CEA0D}" type="presOf" srcId="{27201ACF-C14F-4351-B332-7F1809A230F0}" destId="{760CB964-D9B1-4154-8812-FC622952C430}" srcOrd="1" destOrd="0" presId="urn:microsoft.com/office/officeart/2005/8/layout/list1"/>
    <dgm:cxn modelId="{9FFC578F-D765-4CC2-8AEF-11AC8C2F2F7A}" srcId="{6A53E3F1-83FD-48B9-8A5B-F4113C80EB64}" destId="{2C83AA84-6DF5-4195-BFBC-38BB44FB4FD3}" srcOrd="0" destOrd="0" parTransId="{47B487D7-39F1-41C2-98C7-B526983F1C9A}" sibTransId="{6E33D96E-D081-4892-BFE0-0AD14B92EF75}"/>
    <dgm:cxn modelId="{32145090-17E2-466A-8B86-DB1CBFD0B8C1}" srcId="{FD0D86F6-B7E0-4C7E-A35A-F78DA5FD41C3}" destId="{E0E693CA-5E95-4CBD-8D24-2B4A07EC23E3}" srcOrd="1" destOrd="0" parTransId="{020E7D78-0597-4E84-8711-8E1552A4C4A5}" sibTransId="{82F71E5E-3388-4B1A-92E6-0DC269BD4E1C}"/>
    <dgm:cxn modelId="{B1FB0C95-16E5-48DA-99B5-68C007230C38}" type="presOf" srcId="{485878BC-40B4-462A-94DB-FC568892CFDA}" destId="{7567E04B-FCE0-481B-ACE7-1256CA510866}" srcOrd="0" destOrd="0" presId="urn:microsoft.com/office/officeart/2005/8/layout/list1"/>
    <dgm:cxn modelId="{B042F79B-BD37-4C9D-8DFB-D223AC2909E7}" srcId="{27201ACF-C14F-4351-B332-7F1809A230F0}" destId="{FD0D86F6-B7E0-4C7E-A35A-F78DA5FD41C3}" srcOrd="2" destOrd="0" parTransId="{C4B71AE4-9B92-4B78-9D7E-CF6B11699AD2}" sibTransId="{E0460BCC-37D2-4BE3-AA25-5E172D4F29E5}"/>
    <dgm:cxn modelId="{0377A5B8-FD25-4D1A-8585-47760CA09185}" srcId="{3BDA8CC3-50CC-4F91-AEAD-6150424BF4B5}" destId="{27201ACF-C14F-4351-B332-7F1809A230F0}" srcOrd="0" destOrd="0" parTransId="{CD9D4124-4674-4E7B-AFB9-7E73D2556CE4}" sibTransId="{F1C66EC6-782B-416A-955A-A673CE243F9C}"/>
    <dgm:cxn modelId="{8C7084BB-DA75-4B3F-8CB3-2381DC2575D7}" srcId="{485878BC-40B4-462A-94DB-FC568892CFDA}" destId="{78551DBB-FDCA-4D84-8DA9-A651078956E9}" srcOrd="0" destOrd="0" parTransId="{B37E7C27-07A7-4732-82EE-90E889EB47C4}" sibTransId="{86FD537F-ADE6-4784-8F43-3C2E74370DB6}"/>
    <dgm:cxn modelId="{1FDEDFC7-4D28-4C21-9678-49497DEB94EA}" srcId="{FD0D86F6-B7E0-4C7E-A35A-F78DA5FD41C3}" destId="{C7739D72-88E7-418D-B7E0-AA276DD8D80D}" srcOrd="0" destOrd="0" parTransId="{33F3D69B-D08E-4FED-8819-01AA45ECAC8C}" sibTransId="{E5D8FF6E-3612-4401-9B4E-E874B5006462}"/>
    <dgm:cxn modelId="{DEF752C8-E82F-4AF1-9244-C10AB85622D2}" type="presOf" srcId="{6A53E3F1-83FD-48B9-8A5B-F4113C80EB64}" destId="{C3883C2E-0FEF-4136-82EB-368C3C11B741}" srcOrd="0" destOrd="3" presId="urn:microsoft.com/office/officeart/2005/8/layout/list1"/>
    <dgm:cxn modelId="{0973F3CA-DE1F-44E9-8AA2-58740C840602}" type="presOf" srcId="{27201ACF-C14F-4351-B332-7F1809A230F0}" destId="{490520D0-0607-4819-9FAA-4AD1F12B25B9}" srcOrd="0" destOrd="0" presId="urn:microsoft.com/office/officeart/2005/8/layout/list1"/>
    <dgm:cxn modelId="{EABCB6CF-60D1-47B8-9680-89F35708AFC2}" type="presOf" srcId="{D455C948-4A64-4325-A036-F5508C07C3B0}" destId="{1FB4B696-D022-4305-BAE6-8468E0C3FF48}" srcOrd="1" destOrd="0" presId="urn:microsoft.com/office/officeart/2005/8/layout/list1"/>
    <dgm:cxn modelId="{0C19C8D9-A8F3-4F4F-829F-D02A4E2EC4DF}" type="presOf" srcId="{3BDA8CC3-50CC-4F91-AEAD-6150424BF4B5}" destId="{191FC0CC-E299-4D79-9EDD-DE616E1CB88B}" srcOrd="0" destOrd="0" presId="urn:microsoft.com/office/officeart/2005/8/layout/list1"/>
    <dgm:cxn modelId="{2550E6DD-B457-4F72-AE46-92607AA4E38C}" srcId="{3BDA8CC3-50CC-4F91-AEAD-6150424BF4B5}" destId="{485878BC-40B4-462A-94DB-FC568892CFDA}" srcOrd="2" destOrd="0" parTransId="{5F2F3994-4F72-4054-84EB-13C659090058}" sibTransId="{EEEEBF71-E54E-4619-BCC6-BCE4BCD47D68}"/>
    <dgm:cxn modelId="{1522E8F6-A865-466A-9029-72FA381F5ACA}" type="presOf" srcId="{FD0D86F6-B7E0-4C7E-A35A-F78DA5FD41C3}" destId="{C3883C2E-0FEF-4136-82EB-368C3C11B741}" srcOrd="0" destOrd="5" presId="urn:microsoft.com/office/officeart/2005/8/layout/list1"/>
    <dgm:cxn modelId="{ACE886F8-05E7-45DD-BD8A-1C8053AD5F24}" type="presOf" srcId="{485878BC-40B4-462A-94DB-FC568892CFDA}" destId="{9E6C7F06-36E8-4155-9FB4-47BA36F3DB59}" srcOrd="1" destOrd="0" presId="urn:microsoft.com/office/officeart/2005/8/layout/list1"/>
    <dgm:cxn modelId="{2E84DF64-D8BD-4770-811C-75A090C4D215}" type="presParOf" srcId="{191FC0CC-E299-4D79-9EDD-DE616E1CB88B}" destId="{50A44A7A-A1D7-4470-8D22-148B7E6A7E38}" srcOrd="0" destOrd="0" presId="urn:microsoft.com/office/officeart/2005/8/layout/list1"/>
    <dgm:cxn modelId="{4DB83C31-66D1-4149-85EF-BD4DC554CFD5}" type="presParOf" srcId="{50A44A7A-A1D7-4470-8D22-148B7E6A7E38}" destId="{490520D0-0607-4819-9FAA-4AD1F12B25B9}" srcOrd="0" destOrd="0" presId="urn:microsoft.com/office/officeart/2005/8/layout/list1"/>
    <dgm:cxn modelId="{CE0CEB7E-ACCA-4209-9872-DA869293656D}" type="presParOf" srcId="{50A44A7A-A1D7-4470-8D22-148B7E6A7E38}" destId="{760CB964-D9B1-4154-8812-FC622952C430}" srcOrd="1" destOrd="0" presId="urn:microsoft.com/office/officeart/2005/8/layout/list1"/>
    <dgm:cxn modelId="{00248A86-362E-4959-BDEA-1B390A8A0432}" type="presParOf" srcId="{191FC0CC-E299-4D79-9EDD-DE616E1CB88B}" destId="{3F37D793-1B1E-44E0-A768-D50EEF6B2559}" srcOrd="1" destOrd="0" presId="urn:microsoft.com/office/officeart/2005/8/layout/list1"/>
    <dgm:cxn modelId="{D6A859BC-D8A4-4A7C-8AD1-369778AF0700}" type="presParOf" srcId="{191FC0CC-E299-4D79-9EDD-DE616E1CB88B}" destId="{C3883C2E-0FEF-4136-82EB-368C3C11B741}" srcOrd="2" destOrd="0" presId="urn:microsoft.com/office/officeart/2005/8/layout/list1"/>
    <dgm:cxn modelId="{163983D7-C4EE-4810-AA1F-54D4C38F7996}" type="presParOf" srcId="{191FC0CC-E299-4D79-9EDD-DE616E1CB88B}" destId="{A48C7FB6-FD36-4FD4-A494-ACFAB8D95FA5}" srcOrd="3" destOrd="0" presId="urn:microsoft.com/office/officeart/2005/8/layout/list1"/>
    <dgm:cxn modelId="{E26ECBF4-D226-4168-B3EB-EA30A2FA677B}" type="presParOf" srcId="{191FC0CC-E299-4D79-9EDD-DE616E1CB88B}" destId="{1F5D5A01-D23C-4ADF-9622-38C28E982DFD}" srcOrd="4" destOrd="0" presId="urn:microsoft.com/office/officeart/2005/8/layout/list1"/>
    <dgm:cxn modelId="{4513C1D6-8A84-4ED1-8844-402917D0257B}" type="presParOf" srcId="{1F5D5A01-D23C-4ADF-9622-38C28E982DFD}" destId="{486BE116-1BFF-4875-B716-0AFD73AA33BE}" srcOrd="0" destOrd="0" presId="urn:microsoft.com/office/officeart/2005/8/layout/list1"/>
    <dgm:cxn modelId="{F1BB23F7-5BA5-47CF-8FEB-D244EAE65773}" type="presParOf" srcId="{1F5D5A01-D23C-4ADF-9622-38C28E982DFD}" destId="{1FB4B696-D022-4305-BAE6-8468E0C3FF48}" srcOrd="1" destOrd="0" presId="urn:microsoft.com/office/officeart/2005/8/layout/list1"/>
    <dgm:cxn modelId="{B0D3BA32-A824-4AB8-8162-DC512E686D41}" type="presParOf" srcId="{191FC0CC-E299-4D79-9EDD-DE616E1CB88B}" destId="{96710688-43F9-4965-A466-03B6B05E2491}" srcOrd="5" destOrd="0" presId="urn:microsoft.com/office/officeart/2005/8/layout/list1"/>
    <dgm:cxn modelId="{C41D0971-B54E-40A7-ACFC-503A53F9C21C}" type="presParOf" srcId="{191FC0CC-E299-4D79-9EDD-DE616E1CB88B}" destId="{E47AA03E-F694-485C-9001-3624BFE2B63C}" srcOrd="6" destOrd="0" presId="urn:microsoft.com/office/officeart/2005/8/layout/list1"/>
    <dgm:cxn modelId="{0B8B66EB-6959-44EC-89BA-B8CEA222CBA6}" type="presParOf" srcId="{191FC0CC-E299-4D79-9EDD-DE616E1CB88B}" destId="{23DB2069-2A75-4CE3-8701-D0E236BA34B9}" srcOrd="7" destOrd="0" presId="urn:microsoft.com/office/officeart/2005/8/layout/list1"/>
    <dgm:cxn modelId="{3432C038-77FD-4801-9014-E4DDE6E765D4}" type="presParOf" srcId="{191FC0CC-E299-4D79-9EDD-DE616E1CB88B}" destId="{F900B606-34D2-46A9-8B7F-C3B377345A86}" srcOrd="8" destOrd="0" presId="urn:microsoft.com/office/officeart/2005/8/layout/list1"/>
    <dgm:cxn modelId="{ACE8E8DF-65E9-4D34-B676-407048E1406C}" type="presParOf" srcId="{F900B606-34D2-46A9-8B7F-C3B377345A86}" destId="{7567E04B-FCE0-481B-ACE7-1256CA510866}" srcOrd="0" destOrd="0" presId="urn:microsoft.com/office/officeart/2005/8/layout/list1"/>
    <dgm:cxn modelId="{061966B1-4A28-45A0-A052-6F91AC4DE89B}" type="presParOf" srcId="{F900B606-34D2-46A9-8B7F-C3B377345A86}" destId="{9E6C7F06-36E8-4155-9FB4-47BA36F3DB59}" srcOrd="1" destOrd="0" presId="urn:microsoft.com/office/officeart/2005/8/layout/list1"/>
    <dgm:cxn modelId="{B3107A3C-24EA-4100-B538-029BA4A2F9C4}" type="presParOf" srcId="{191FC0CC-E299-4D79-9EDD-DE616E1CB88B}" destId="{180A5FEB-3B83-4C7F-A14F-E49E2895DC74}" srcOrd="9" destOrd="0" presId="urn:microsoft.com/office/officeart/2005/8/layout/list1"/>
    <dgm:cxn modelId="{18556289-AB5D-49B6-A81B-8F3EE9D124AF}" type="presParOf" srcId="{191FC0CC-E299-4D79-9EDD-DE616E1CB88B}" destId="{AB467BC2-0826-4132-B72B-023E0AA6210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D9CBA2-39CB-4EA6-B7B2-BCD619F44295}" type="doc">
      <dgm:prSet loTypeId="urn:microsoft.com/office/officeart/2005/8/layout/vList5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E03DD95C-40E9-4D32-9CEC-88C677AD4EB8}">
      <dgm:prSet phldrT="[Text]"/>
      <dgm:spPr/>
      <dgm:t>
        <a:bodyPr/>
        <a:lstStyle/>
        <a:p>
          <a:r>
            <a:rPr lang="en-US" dirty="0" err="1"/>
            <a:t>Auth_user</a:t>
          </a:r>
          <a:endParaRPr lang="en-IN" dirty="0"/>
        </a:p>
      </dgm:t>
    </dgm:pt>
    <dgm:pt modelId="{1D350E29-9381-4180-83F2-31D7875B8279}" type="parTrans" cxnId="{844C936C-4F07-48E4-B712-9F37FFD3A102}">
      <dgm:prSet/>
      <dgm:spPr/>
      <dgm:t>
        <a:bodyPr/>
        <a:lstStyle/>
        <a:p>
          <a:endParaRPr lang="en-IN"/>
        </a:p>
      </dgm:t>
    </dgm:pt>
    <dgm:pt modelId="{82AF9930-26BE-4FA9-BE5A-131F4A0A17BA}" type="sibTrans" cxnId="{844C936C-4F07-48E4-B712-9F37FFD3A102}">
      <dgm:prSet/>
      <dgm:spPr/>
      <dgm:t>
        <a:bodyPr/>
        <a:lstStyle/>
        <a:p>
          <a:endParaRPr lang="en-IN"/>
        </a:p>
      </dgm:t>
    </dgm:pt>
    <dgm:pt modelId="{73D95214-BEB7-4ECB-9C40-D905AC50B120}">
      <dgm:prSet phldrT="[Text]"/>
      <dgm:spPr/>
      <dgm:t>
        <a:bodyPr/>
        <a:lstStyle/>
        <a:p>
          <a:r>
            <a:rPr lang="en-US" dirty="0"/>
            <a:t>Stores authentication details</a:t>
          </a:r>
          <a:endParaRPr lang="en-IN" dirty="0"/>
        </a:p>
      </dgm:t>
    </dgm:pt>
    <dgm:pt modelId="{1319DDC2-9779-4F4B-89D4-DC9BB91F119A}" type="parTrans" cxnId="{A22A9CE2-904F-4770-AE68-47C73639D82D}">
      <dgm:prSet/>
      <dgm:spPr/>
      <dgm:t>
        <a:bodyPr/>
        <a:lstStyle/>
        <a:p>
          <a:endParaRPr lang="en-IN"/>
        </a:p>
      </dgm:t>
    </dgm:pt>
    <dgm:pt modelId="{C6031CA0-A8CA-46A7-AEAF-1995D327684A}" type="sibTrans" cxnId="{A22A9CE2-904F-4770-AE68-47C73639D82D}">
      <dgm:prSet/>
      <dgm:spPr/>
      <dgm:t>
        <a:bodyPr/>
        <a:lstStyle/>
        <a:p>
          <a:endParaRPr lang="en-IN"/>
        </a:p>
      </dgm:t>
    </dgm:pt>
    <dgm:pt modelId="{A8AEA55B-575A-4300-98C8-159C4786E353}">
      <dgm:prSet phldrT="[Text]"/>
      <dgm:spPr/>
      <dgm:t>
        <a:bodyPr/>
        <a:lstStyle/>
        <a:p>
          <a:r>
            <a:rPr lang="en-US" dirty="0" err="1"/>
            <a:t>Home_userprofile</a:t>
          </a:r>
          <a:endParaRPr lang="en-IN" dirty="0"/>
        </a:p>
      </dgm:t>
    </dgm:pt>
    <dgm:pt modelId="{41A4D401-37D4-4221-86B6-D1DC45EB0831}" type="parTrans" cxnId="{C937480F-B698-4F8F-8F50-947EE8BC6084}">
      <dgm:prSet/>
      <dgm:spPr/>
      <dgm:t>
        <a:bodyPr/>
        <a:lstStyle/>
        <a:p>
          <a:endParaRPr lang="en-IN"/>
        </a:p>
      </dgm:t>
    </dgm:pt>
    <dgm:pt modelId="{291C8470-0DB1-4060-B707-191B7CF1AE9F}" type="sibTrans" cxnId="{C937480F-B698-4F8F-8F50-947EE8BC6084}">
      <dgm:prSet/>
      <dgm:spPr/>
      <dgm:t>
        <a:bodyPr/>
        <a:lstStyle/>
        <a:p>
          <a:endParaRPr lang="en-IN"/>
        </a:p>
      </dgm:t>
    </dgm:pt>
    <dgm:pt modelId="{248FB97A-991A-412B-B99D-7B292F34A657}">
      <dgm:prSet phldrT="[Text]"/>
      <dgm:spPr/>
      <dgm:t>
        <a:bodyPr/>
        <a:lstStyle/>
        <a:p>
          <a:r>
            <a:rPr lang="en-US" dirty="0"/>
            <a:t>Extends user data</a:t>
          </a:r>
          <a:endParaRPr lang="en-IN" dirty="0"/>
        </a:p>
      </dgm:t>
    </dgm:pt>
    <dgm:pt modelId="{A6D2FD7C-0418-4D8D-8FC6-125853A374C7}" type="parTrans" cxnId="{1DC5574A-8557-43C0-B274-EA788707D87B}">
      <dgm:prSet/>
      <dgm:spPr/>
      <dgm:t>
        <a:bodyPr/>
        <a:lstStyle/>
        <a:p>
          <a:endParaRPr lang="en-IN"/>
        </a:p>
      </dgm:t>
    </dgm:pt>
    <dgm:pt modelId="{AD1D5D55-DFDC-4FCA-A88B-DA84D0329AB2}" type="sibTrans" cxnId="{1DC5574A-8557-43C0-B274-EA788707D87B}">
      <dgm:prSet/>
      <dgm:spPr/>
      <dgm:t>
        <a:bodyPr/>
        <a:lstStyle/>
        <a:p>
          <a:endParaRPr lang="en-IN"/>
        </a:p>
      </dgm:t>
    </dgm:pt>
    <dgm:pt modelId="{502BEBB3-C5A7-44BB-A05D-3D06FAD226CA}">
      <dgm:prSet phldrT="[Text]"/>
      <dgm:spPr/>
      <dgm:t>
        <a:bodyPr/>
        <a:lstStyle/>
        <a:p>
          <a:r>
            <a:rPr lang="en-US" dirty="0"/>
            <a:t>Links </a:t>
          </a:r>
          <a:r>
            <a:rPr lang="en-US" dirty="0" err="1"/>
            <a:t>auth_user</a:t>
          </a:r>
          <a:r>
            <a:rPr lang="en-US" dirty="0"/>
            <a:t> via </a:t>
          </a:r>
          <a:r>
            <a:rPr lang="en-US" dirty="0" err="1"/>
            <a:t>user_id</a:t>
          </a:r>
          <a:endParaRPr lang="en-IN" dirty="0"/>
        </a:p>
      </dgm:t>
    </dgm:pt>
    <dgm:pt modelId="{4FDA2914-B67C-44A8-95DB-63668933F038}" type="parTrans" cxnId="{F4E8C508-471F-4C20-9D32-5DEFF110B7C1}">
      <dgm:prSet/>
      <dgm:spPr/>
      <dgm:t>
        <a:bodyPr/>
        <a:lstStyle/>
        <a:p>
          <a:endParaRPr lang="en-IN"/>
        </a:p>
      </dgm:t>
    </dgm:pt>
    <dgm:pt modelId="{54942226-30E5-460D-90E8-C1433A5E20FF}" type="sibTrans" cxnId="{F4E8C508-471F-4C20-9D32-5DEFF110B7C1}">
      <dgm:prSet/>
      <dgm:spPr/>
      <dgm:t>
        <a:bodyPr/>
        <a:lstStyle/>
        <a:p>
          <a:endParaRPr lang="en-IN"/>
        </a:p>
      </dgm:t>
    </dgm:pt>
    <dgm:pt modelId="{722ABCD3-820E-4731-AE90-74EE98A17F88}">
      <dgm:prSet phldrT="[Text]"/>
      <dgm:spPr/>
      <dgm:t>
        <a:bodyPr/>
        <a:lstStyle/>
        <a:p>
          <a:r>
            <a:rPr lang="en-US" dirty="0" err="1"/>
            <a:t>Home_addmoney_info</a:t>
          </a:r>
          <a:endParaRPr lang="en-IN" dirty="0"/>
        </a:p>
      </dgm:t>
    </dgm:pt>
    <dgm:pt modelId="{E9998E44-1132-40C5-94A0-AF0633019323}" type="parTrans" cxnId="{DCA308E0-C4E9-461D-A868-3DCE2A8A1BD3}">
      <dgm:prSet/>
      <dgm:spPr/>
      <dgm:t>
        <a:bodyPr/>
        <a:lstStyle/>
        <a:p>
          <a:endParaRPr lang="en-IN"/>
        </a:p>
      </dgm:t>
    </dgm:pt>
    <dgm:pt modelId="{0AD9C194-C2CD-4930-BC8A-F0233D31A4A6}" type="sibTrans" cxnId="{DCA308E0-C4E9-461D-A868-3DCE2A8A1BD3}">
      <dgm:prSet/>
      <dgm:spPr/>
      <dgm:t>
        <a:bodyPr/>
        <a:lstStyle/>
        <a:p>
          <a:endParaRPr lang="en-IN"/>
        </a:p>
      </dgm:t>
    </dgm:pt>
    <dgm:pt modelId="{495520FC-A4F4-4424-87D3-9C9475557FE0}">
      <dgm:prSet phldrT="[Text]"/>
      <dgm:spPr/>
      <dgm:t>
        <a:bodyPr/>
        <a:lstStyle/>
        <a:p>
          <a:r>
            <a:rPr lang="en-US" dirty="0"/>
            <a:t>Logs expenses (amount, categories, dates)</a:t>
          </a:r>
          <a:endParaRPr lang="en-IN" dirty="0"/>
        </a:p>
      </dgm:t>
    </dgm:pt>
    <dgm:pt modelId="{22D02C17-FA18-4F0C-B1E9-0A7B51D965BA}" type="parTrans" cxnId="{0AB2063B-70FE-430E-B6CD-83296DD0561D}">
      <dgm:prSet/>
      <dgm:spPr/>
      <dgm:t>
        <a:bodyPr/>
        <a:lstStyle/>
        <a:p>
          <a:endParaRPr lang="en-IN"/>
        </a:p>
      </dgm:t>
    </dgm:pt>
    <dgm:pt modelId="{B8CD7383-15C8-4238-A7DB-18DFFD52F8DF}" type="sibTrans" cxnId="{0AB2063B-70FE-430E-B6CD-83296DD0561D}">
      <dgm:prSet/>
      <dgm:spPr/>
      <dgm:t>
        <a:bodyPr/>
        <a:lstStyle/>
        <a:p>
          <a:endParaRPr lang="en-IN"/>
        </a:p>
      </dgm:t>
    </dgm:pt>
    <dgm:pt modelId="{C5494B03-09A3-4246-90E1-B55E2B21746D}">
      <dgm:prSet phldrT="[Text]"/>
      <dgm:spPr/>
      <dgm:t>
        <a:bodyPr/>
        <a:lstStyle/>
        <a:p>
          <a:r>
            <a:rPr lang="en-US" dirty="0"/>
            <a:t>Links with </a:t>
          </a:r>
          <a:r>
            <a:rPr lang="en-US" dirty="0" err="1"/>
            <a:t>auth_user</a:t>
          </a:r>
          <a:r>
            <a:rPr lang="en-US" dirty="0"/>
            <a:t> via </a:t>
          </a:r>
          <a:r>
            <a:rPr lang="en-US" dirty="0" err="1"/>
            <a:t>user_id</a:t>
          </a:r>
          <a:endParaRPr lang="en-IN" dirty="0"/>
        </a:p>
      </dgm:t>
    </dgm:pt>
    <dgm:pt modelId="{DB697C23-029B-4F77-8ECA-50D2E30B101E}" type="parTrans" cxnId="{D7C3EE58-7878-4C3F-A708-DFBF70DDC56D}">
      <dgm:prSet/>
      <dgm:spPr/>
      <dgm:t>
        <a:bodyPr/>
        <a:lstStyle/>
        <a:p>
          <a:endParaRPr lang="en-IN"/>
        </a:p>
      </dgm:t>
    </dgm:pt>
    <dgm:pt modelId="{8E8BDF39-7585-49F0-AC15-E631B0740AB3}" type="sibTrans" cxnId="{D7C3EE58-7878-4C3F-A708-DFBF70DDC56D}">
      <dgm:prSet/>
      <dgm:spPr/>
      <dgm:t>
        <a:bodyPr/>
        <a:lstStyle/>
        <a:p>
          <a:endParaRPr lang="en-IN"/>
        </a:p>
      </dgm:t>
    </dgm:pt>
    <dgm:pt modelId="{395FCDAC-87A9-41E5-BCD1-C8FA5E784836}">
      <dgm:prSet phldrT="[Text]"/>
      <dgm:spPr/>
      <dgm:t>
        <a:bodyPr/>
        <a:lstStyle/>
        <a:p>
          <a:r>
            <a:rPr lang="en-US" dirty="0" err="1"/>
            <a:t>Home_addmoney_gains</a:t>
          </a:r>
          <a:endParaRPr lang="en-IN" dirty="0"/>
        </a:p>
      </dgm:t>
    </dgm:pt>
    <dgm:pt modelId="{B1E1602B-5096-4CEC-B5F9-EA50F6930ADE}" type="parTrans" cxnId="{7F0F61DD-3DFE-4A6F-A184-CC732B18340E}">
      <dgm:prSet/>
      <dgm:spPr/>
      <dgm:t>
        <a:bodyPr/>
        <a:lstStyle/>
        <a:p>
          <a:endParaRPr lang="en-IN"/>
        </a:p>
      </dgm:t>
    </dgm:pt>
    <dgm:pt modelId="{4E8F0C94-DAE3-488C-B590-11B432B8EB1C}" type="sibTrans" cxnId="{7F0F61DD-3DFE-4A6F-A184-CC732B18340E}">
      <dgm:prSet/>
      <dgm:spPr/>
      <dgm:t>
        <a:bodyPr/>
        <a:lstStyle/>
        <a:p>
          <a:endParaRPr lang="en-IN"/>
        </a:p>
      </dgm:t>
    </dgm:pt>
    <dgm:pt modelId="{FFB9826A-4FFB-4C1B-BEBB-6D0C877ADCD7}">
      <dgm:prSet phldrT="[Text]"/>
      <dgm:spPr/>
      <dgm:t>
        <a:bodyPr/>
        <a:lstStyle/>
        <a:p>
          <a:r>
            <a:rPr lang="en-US" dirty="0"/>
            <a:t>Logs Incomes / Gains via transaction</a:t>
          </a:r>
          <a:endParaRPr lang="en-IN" dirty="0"/>
        </a:p>
      </dgm:t>
    </dgm:pt>
    <dgm:pt modelId="{9018BCF8-C0D2-4E08-B28E-87E8A99D665D}" type="parTrans" cxnId="{820D2B51-EE4F-4316-966E-15B5137CC858}">
      <dgm:prSet/>
      <dgm:spPr/>
      <dgm:t>
        <a:bodyPr/>
        <a:lstStyle/>
        <a:p>
          <a:endParaRPr lang="en-IN"/>
        </a:p>
      </dgm:t>
    </dgm:pt>
    <dgm:pt modelId="{A2DC7948-88AD-42C9-8DA6-34C2AD812E4E}" type="sibTrans" cxnId="{820D2B51-EE4F-4316-966E-15B5137CC858}">
      <dgm:prSet/>
      <dgm:spPr/>
      <dgm:t>
        <a:bodyPr/>
        <a:lstStyle/>
        <a:p>
          <a:endParaRPr lang="en-IN"/>
        </a:p>
      </dgm:t>
    </dgm:pt>
    <dgm:pt modelId="{C5651F01-F201-46C7-8E8E-1E0D1889BFAA}">
      <dgm:prSet phldrT="[Text]"/>
      <dgm:spPr/>
      <dgm:t>
        <a:bodyPr/>
        <a:lstStyle/>
        <a:p>
          <a:r>
            <a:rPr lang="en-US" dirty="0"/>
            <a:t>Similar to </a:t>
          </a:r>
          <a:r>
            <a:rPr lang="en-US" dirty="0" err="1"/>
            <a:t>home_addmoney_info</a:t>
          </a:r>
          <a:endParaRPr lang="en-IN" dirty="0"/>
        </a:p>
      </dgm:t>
    </dgm:pt>
    <dgm:pt modelId="{8B0036D3-514F-41EE-BCF7-947B35DF723B}" type="parTrans" cxnId="{5B748073-C506-4122-85C5-362B24FEFB7B}">
      <dgm:prSet/>
      <dgm:spPr/>
      <dgm:t>
        <a:bodyPr/>
        <a:lstStyle/>
        <a:p>
          <a:endParaRPr lang="en-IN"/>
        </a:p>
      </dgm:t>
    </dgm:pt>
    <dgm:pt modelId="{2C20DE1E-6E4F-46B6-A8A2-A030DCF50047}" type="sibTrans" cxnId="{5B748073-C506-4122-85C5-362B24FEFB7B}">
      <dgm:prSet/>
      <dgm:spPr/>
      <dgm:t>
        <a:bodyPr/>
        <a:lstStyle/>
        <a:p>
          <a:endParaRPr lang="en-IN"/>
        </a:p>
      </dgm:t>
    </dgm:pt>
    <dgm:pt modelId="{8227E225-33B1-4FEE-9D22-8594B2D6A711}" type="pres">
      <dgm:prSet presAssocID="{53D9CBA2-39CB-4EA6-B7B2-BCD619F44295}" presName="Name0" presStyleCnt="0">
        <dgm:presLayoutVars>
          <dgm:dir/>
          <dgm:animLvl val="lvl"/>
          <dgm:resizeHandles val="exact"/>
        </dgm:presLayoutVars>
      </dgm:prSet>
      <dgm:spPr/>
    </dgm:pt>
    <dgm:pt modelId="{E2EB1A15-68FA-4E28-9AEE-8F6C16E10737}" type="pres">
      <dgm:prSet presAssocID="{E03DD95C-40E9-4D32-9CEC-88C677AD4EB8}" presName="linNode" presStyleCnt="0"/>
      <dgm:spPr/>
    </dgm:pt>
    <dgm:pt modelId="{D949CD8F-F44D-45B8-9F26-5C3C2E3DC949}" type="pres">
      <dgm:prSet presAssocID="{E03DD95C-40E9-4D32-9CEC-88C677AD4EB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DCD6E18-080E-4718-B81E-A41892DA26D8}" type="pres">
      <dgm:prSet presAssocID="{E03DD95C-40E9-4D32-9CEC-88C677AD4EB8}" presName="descendantText" presStyleLbl="alignAccFollowNode1" presStyleIdx="0" presStyleCnt="4">
        <dgm:presLayoutVars>
          <dgm:bulletEnabled val="1"/>
        </dgm:presLayoutVars>
      </dgm:prSet>
      <dgm:spPr/>
    </dgm:pt>
    <dgm:pt modelId="{22A6A7E5-F1CF-45B6-A1DE-E8B5C81107FF}" type="pres">
      <dgm:prSet presAssocID="{82AF9930-26BE-4FA9-BE5A-131F4A0A17BA}" presName="sp" presStyleCnt="0"/>
      <dgm:spPr/>
    </dgm:pt>
    <dgm:pt modelId="{E8C8BE72-054B-4211-8D94-FF75A42DF4C9}" type="pres">
      <dgm:prSet presAssocID="{A8AEA55B-575A-4300-98C8-159C4786E353}" presName="linNode" presStyleCnt="0"/>
      <dgm:spPr/>
    </dgm:pt>
    <dgm:pt modelId="{42C52129-F420-4BB3-BB70-ABAFE960802B}" type="pres">
      <dgm:prSet presAssocID="{A8AEA55B-575A-4300-98C8-159C4786E35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FE2AE6-EB75-4820-91FD-8420E5F4C77E}" type="pres">
      <dgm:prSet presAssocID="{A8AEA55B-575A-4300-98C8-159C4786E353}" presName="descendantText" presStyleLbl="alignAccFollowNode1" presStyleIdx="1" presStyleCnt="4">
        <dgm:presLayoutVars>
          <dgm:bulletEnabled val="1"/>
        </dgm:presLayoutVars>
      </dgm:prSet>
      <dgm:spPr/>
    </dgm:pt>
    <dgm:pt modelId="{AF4731B5-84DA-4119-B83D-AD52BC823ED3}" type="pres">
      <dgm:prSet presAssocID="{291C8470-0DB1-4060-B707-191B7CF1AE9F}" presName="sp" presStyleCnt="0"/>
      <dgm:spPr/>
    </dgm:pt>
    <dgm:pt modelId="{B7233807-41B0-450A-BF24-F835FC32E884}" type="pres">
      <dgm:prSet presAssocID="{722ABCD3-820E-4731-AE90-74EE98A17F88}" presName="linNode" presStyleCnt="0"/>
      <dgm:spPr/>
    </dgm:pt>
    <dgm:pt modelId="{B5E5927A-4C51-4322-A585-92F11510AD72}" type="pres">
      <dgm:prSet presAssocID="{722ABCD3-820E-4731-AE90-74EE98A17F8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B29C7F-27FA-422F-A4FC-D1A3FC492624}" type="pres">
      <dgm:prSet presAssocID="{722ABCD3-820E-4731-AE90-74EE98A17F88}" presName="descendantText" presStyleLbl="alignAccFollowNode1" presStyleIdx="2" presStyleCnt="4">
        <dgm:presLayoutVars>
          <dgm:bulletEnabled val="1"/>
        </dgm:presLayoutVars>
      </dgm:prSet>
      <dgm:spPr/>
    </dgm:pt>
    <dgm:pt modelId="{B4FB0CE4-A2E4-48F4-B48E-93476E44A23E}" type="pres">
      <dgm:prSet presAssocID="{0AD9C194-C2CD-4930-BC8A-F0233D31A4A6}" presName="sp" presStyleCnt="0"/>
      <dgm:spPr/>
    </dgm:pt>
    <dgm:pt modelId="{008B10D1-3F7F-4B62-B299-7BDBFB6C0057}" type="pres">
      <dgm:prSet presAssocID="{395FCDAC-87A9-41E5-BCD1-C8FA5E784836}" presName="linNode" presStyleCnt="0"/>
      <dgm:spPr/>
    </dgm:pt>
    <dgm:pt modelId="{2727DD54-DC1D-4C66-8EBC-74152CEB1269}" type="pres">
      <dgm:prSet presAssocID="{395FCDAC-87A9-41E5-BCD1-C8FA5E78483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7F383BB5-7A7B-44DB-ABA8-FFE34480FC02}" type="pres">
      <dgm:prSet presAssocID="{395FCDAC-87A9-41E5-BCD1-C8FA5E78483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4E8C508-471F-4C20-9D32-5DEFF110B7C1}" srcId="{A8AEA55B-575A-4300-98C8-159C4786E353}" destId="{502BEBB3-C5A7-44BB-A05D-3D06FAD226CA}" srcOrd="1" destOrd="0" parTransId="{4FDA2914-B67C-44A8-95DB-63668933F038}" sibTransId="{54942226-30E5-460D-90E8-C1433A5E20FF}"/>
    <dgm:cxn modelId="{C937480F-B698-4F8F-8F50-947EE8BC6084}" srcId="{53D9CBA2-39CB-4EA6-B7B2-BCD619F44295}" destId="{A8AEA55B-575A-4300-98C8-159C4786E353}" srcOrd="1" destOrd="0" parTransId="{41A4D401-37D4-4221-86B6-D1DC45EB0831}" sibTransId="{291C8470-0DB1-4060-B707-191B7CF1AE9F}"/>
    <dgm:cxn modelId="{2196A215-9F92-4608-ADAA-76C39C9178DA}" type="presOf" srcId="{248FB97A-991A-412B-B99D-7B292F34A657}" destId="{01FE2AE6-EB75-4820-91FD-8420E5F4C77E}" srcOrd="0" destOrd="0" presId="urn:microsoft.com/office/officeart/2005/8/layout/vList5"/>
    <dgm:cxn modelId="{32925C1E-C70D-4026-8584-48779E8E4BD9}" type="presOf" srcId="{73D95214-BEB7-4ECB-9C40-D905AC50B120}" destId="{ADCD6E18-080E-4718-B81E-A41892DA26D8}" srcOrd="0" destOrd="0" presId="urn:microsoft.com/office/officeart/2005/8/layout/vList5"/>
    <dgm:cxn modelId="{0864F030-30A9-4DC8-BA67-A31F4EAAD688}" type="presOf" srcId="{C5494B03-09A3-4246-90E1-B55E2B21746D}" destId="{CFB29C7F-27FA-422F-A4FC-D1A3FC492624}" srcOrd="0" destOrd="1" presId="urn:microsoft.com/office/officeart/2005/8/layout/vList5"/>
    <dgm:cxn modelId="{6075F331-E891-41E0-91F3-9B0633216045}" type="presOf" srcId="{A8AEA55B-575A-4300-98C8-159C4786E353}" destId="{42C52129-F420-4BB3-BB70-ABAFE960802B}" srcOrd="0" destOrd="0" presId="urn:microsoft.com/office/officeart/2005/8/layout/vList5"/>
    <dgm:cxn modelId="{A2C9C932-0B0F-489D-9F91-791FDDDD4367}" type="presOf" srcId="{FFB9826A-4FFB-4C1B-BEBB-6D0C877ADCD7}" destId="{7F383BB5-7A7B-44DB-ABA8-FFE34480FC02}" srcOrd="0" destOrd="0" presId="urn:microsoft.com/office/officeart/2005/8/layout/vList5"/>
    <dgm:cxn modelId="{0AB2063B-70FE-430E-B6CD-83296DD0561D}" srcId="{722ABCD3-820E-4731-AE90-74EE98A17F88}" destId="{495520FC-A4F4-4424-87D3-9C9475557FE0}" srcOrd="0" destOrd="0" parTransId="{22D02C17-FA18-4F0C-B1E9-0A7B51D965BA}" sibTransId="{B8CD7383-15C8-4238-A7DB-18DFFD52F8DF}"/>
    <dgm:cxn modelId="{1DC5574A-8557-43C0-B274-EA788707D87B}" srcId="{A8AEA55B-575A-4300-98C8-159C4786E353}" destId="{248FB97A-991A-412B-B99D-7B292F34A657}" srcOrd="0" destOrd="0" parTransId="{A6D2FD7C-0418-4D8D-8FC6-125853A374C7}" sibTransId="{AD1D5D55-DFDC-4FCA-A88B-DA84D0329AB2}"/>
    <dgm:cxn modelId="{844C936C-4F07-48E4-B712-9F37FFD3A102}" srcId="{53D9CBA2-39CB-4EA6-B7B2-BCD619F44295}" destId="{E03DD95C-40E9-4D32-9CEC-88C677AD4EB8}" srcOrd="0" destOrd="0" parTransId="{1D350E29-9381-4180-83F2-31D7875B8279}" sibTransId="{82AF9930-26BE-4FA9-BE5A-131F4A0A17BA}"/>
    <dgm:cxn modelId="{820D2B51-EE4F-4316-966E-15B5137CC858}" srcId="{395FCDAC-87A9-41E5-BCD1-C8FA5E784836}" destId="{FFB9826A-4FFB-4C1B-BEBB-6D0C877ADCD7}" srcOrd="0" destOrd="0" parTransId="{9018BCF8-C0D2-4E08-B28E-87E8A99D665D}" sibTransId="{A2DC7948-88AD-42C9-8DA6-34C2AD812E4E}"/>
    <dgm:cxn modelId="{5B748073-C506-4122-85C5-362B24FEFB7B}" srcId="{395FCDAC-87A9-41E5-BCD1-C8FA5E784836}" destId="{C5651F01-F201-46C7-8E8E-1E0D1889BFAA}" srcOrd="1" destOrd="0" parTransId="{8B0036D3-514F-41EE-BCF7-947B35DF723B}" sibTransId="{2C20DE1E-6E4F-46B6-A8A2-A030DCF50047}"/>
    <dgm:cxn modelId="{ACB88C76-0A33-47F0-B78A-56481D5B6AB0}" type="presOf" srcId="{E03DD95C-40E9-4D32-9CEC-88C677AD4EB8}" destId="{D949CD8F-F44D-45B8-9F26-5C3C2E3DC949}" srcOrd="0" destOrd="0" presId="urn:microsoft.com/office/officeart/2005/8/layout/vList5"/>
    <dgm:cxn modelId="{D7C3EE58-7878-4C3F-A708-DFBF70DDC56D}" srcId="{722ABCD3-820E-4731-AE90-74EE98A17F88}" destId="{C5494B03-09A3-4246-90E1-B55E2B21746D}" srcOrd="1" destOrd="0" parTransId="{DB697C23-029B-4F77-8ECA-50D2E30B101E}" sibTransId="{8E8BDF39-7585-49F0-AC15-E631B0740AB3}"/>
    <dgm:cxn modelId="{B776E494-F635-40CB-9837-CA1EF159D2D9}" type="presOf" srcId="{395FCDAC-87A9-41E5-BCD1-C8FA5E784836}" destId="{2727DD54-DC1D-4C66-8EBC-74152CEB1269}" srcOrd="0" destOrd="0" presId="urn:microsoft.com/office/officeart/2005/8/layout/vList5"/>
    <dgm:cxn modelId="{20FE4AA9-7B7F-4AAC-B7C2-374C918EB018}" type="presOf" srcId="{C5651F01-F201-46C7-8E8E-1E0D1889BFAA}" destId="{7F383BB5-7A7B-44DB-ABA8-FFE34480FC02}" srcOrd="0" destOrd="1" presId="urn:microsoft.com/office/officeart/2005/8/layout/vList5"/>
    <dgm:cxn modelId="{12F9ABAC-3125-47C5-9370-53414A4C8125}" type="presOf" srcId="{502BEBB3-C5A7-44BB-A05D-3D06FAD226CA}" destId="{01FE2AE6-EB75-4820-91FD-8420E5F4C77E}" srcOrd="0" destOrd="1" presId="urn:microsoft.com/office/officeart/2005/8/layout/vList5"/>
    <dgm:cxn modelId="{60BA58C2-8AC1-4016-AFF8-0198585B7BF6}" type="presOf" srcId="{53D9CBA2-39CB-4EA6-B7B2-BCD619F44295}" destId="{8227E225-33B1-4FEE-9D22-8594B2D6A711}" srcOrd="0" destOrd="0" presId="urn:microsoft.com/office/officeart/2005/8/layout/vList5"/>
    <dgm:cxn modelId="{9F889BC2-3278-4E19-91D4-7F717790F7DF}" type="presOf" srcId="{495520FC-A4F4-4424-87D3-9C9475557FE0}" destId="{CFB29C7F-27FA-422F-A4FC-D1A3FC492624}" srcOrd="0" destOrd="0" presId="urn:microsoft.com/office/officeart/2005/8/layout/vList5"/>
    <dgm:cxn modelId="{7F0F61DD-3DFE-4A6F-A184-CC732B18340E}" srcId="{53D9CBA2-39CB-4EA6-B7B2-BCD619F44295}" destId="{395FCDAC-87A9-41E5-BCD1-C8FA5E784836}" srcOrd="3" destOrd="0" parTransId="{B1E1602B-5096-4CEC-B5F9-EA50F6930ADE}" sibTransId="{4E8F0C94-DAE3-488C-B590-11B432B8EB1C}"/>
    <dgm:cxn modelId="{DCA308E0-C4E9-461D-A868-3DCE2A8A1BD3}" srcId="{53D9CBA2-39CB-4EA6-B7B2-BCD619F44295}" destId="{722ABCD3-820E-4731-AE90-74EE98A17F88}" srcOrd="2" destOrd="0" parTransId="{E9998E44-1132-40C5-94A0-AF0633019323}" sibTransId="{0AD9C194-C2CD-4930-BC8A-F0233D31A4A6}"/>
    <dgm:cxn modelId="{A22A9CE2-904F-4770-AE68-47C73639D82D}" srcId="{E03DD95C-40E9-4D32-9CEC-88C677AD4EB8}" destId="{73D95214-BEB7-4ECB-9C40-D905AC50B120}" srcOrd="0" destOrd="0" parTransId="{1319DDC2-9779-4F4B-89D4-DC9BB91F119A}" sibTransId="{C6031CA0-A8CA-46A7-AEAF-1995D327684A}"/>
    <dgm:cxn modelId="{AF5241FD-4B8A-49FA-AC45-405382822A42}" type="presOf" srcId="{722ABCD3-820E-4731-AE90-74EE98A17F88}" destId="{B5E5927A-4C51-4322-A585-92F11510AD72}" srcOrd="0" destOrd="0" presId="urn:microsoft.com/office/officeart/2005/8/layout/vList5"/>
    <dgm:cxn modelId="{56AD77DA-2C97-4988-8B65-AD6B554BDDC6}" type="presParOf" srcId="{8227E225-33B1-4FEE-9D22-8594B2D6A711}" destId="{E2EB1A15-68FA-4E28-9AEE-8F6C16E10737}" srcOrd="0" destOrd="0" presId="urn:microsoft.com/office/officeart/2005/8/layout/vList5"/>
    <dgm:cxn modelId="{6978EBAD-4413-49A6-93C2-0D18497A8ED9}" type="presParOf" srcId="{E2EB1A15-68FA-4E28-9AEE-8F6C16E10737}" destId="{D949CD8F-F44D-45B8-9F26-5C3C2E3DC949}" srcOrd="0" destOrd="0" presId="urn:microsoft.com/office/officeart/2005/8/layout/vList5"/>
    <dgm:cxn modelId="{14ED5DD4-D5DA-49AD-8FB1-57A557B2928D}" type="presParOf" srcId="{E2EB1A15-68FA-4E28-9AEE-8F6C16E10737}" destId="{ADCD6E18-080E-4718-B81E-A41892DA26D8}" srcOrd="1" destOrd="0" presId="urn:microsoft.com/office/officeart/2005/8/layout/vList5"/>
    <dgm:cxn modelId="{0358E545-26B1-4342-A8B0-3DDD87197E94}" type="presParOf" srcId="{8227E225-33B1-4FEE-9D22-8594B2D6A711}" destId="{22A6A7E5-F1CF-45B6-A1DE-E8B5C81107FF}" srcOrd="1" destOrd="0" presId="urn:microsoft.com/office/officeart/2005/8/layout/vList5"/>
    <dgm:cxn modelId="{5EC65BB4-01CA-4D14-A8ED-451BE33E3FF6}" type="presParOf" srcId="{8227E225-33B1-4FEE-9D22-8594B2D6A711}" destId="{E8C8BE72-054B-4211-8D94-FF75A42DF4C9}" srcOrd="2" destOrd="0" presId="urn:microsoft.com/office/officeart/2005/8/layout/vList5"/>
    <dgm:cxn modelId="{04FD712A-5984-4562-8723-910647D025EA}" type="presParOf" srcId="{E8C8BE72-054B-4211-8D94-FF75A42DF4C9}" destId="{42C52129-F420-4BB3-BB70-ABAFE960802B}" srcOrd="0" destOrd="0" presId="urn:microsoft.com/office/officeart/2005/8/layout/vList5"/>
    <dgm:cxn modelId="{323D74FF-3FE8-4CCF-8605-0D106F66EDCB}" type="presParOf" srcId="{E8C8BE72-054B-4211-8D94-FF75A42DF4C9}" destId="{01FE2AE6-EB75-4820-91FD-8420E5F4C77E}" srcOrd="1" destOrd="0" presId="urn:microsoft.com/office/officeart/2005/8/layout/vList5"/>
    <dgm:cxn modelId="{2A798F8C-AED8-4164-A0B0-052CC0020CA2}" type="presParOf" srcId="{8227E225-33B1-4FEE-9D22-8594B2D6A711}" destId="{AF4731B5-84DA-4119-B83D-AD52BC823ED3}" srcOrd="3" destOrd="0" presId="urn:microsoft.com/office/officeart/2005/8/layout/vList5"/>
    <dgm:cxn modelId="{BA850C2D-E179-4F80-8C80-C9FD98511158}" type="presParOf" srcId="{8227E225-33B1-4FEE-9D22-8594B2D6A711}" destId="{B7233807-41B0-450A-BF24-F835FC32E884}" srcOrd="4" destOrd="0" presId="urn:microsoft.com/office/officeart/2005/8/layout/vList5"/>
    <dgm:cxn modelId="{2BEB7849-5110-4CF6-801A-9C73B075EDBC}" type="presParOf" srcId="{B7233807-41B0-450A-BF24-F835FC32E884}" destId="{B5E5927A-4C51-4322-A585-92F11510AD72}" srcOrd="0" destOrd="0" presId="urn:microsoft.com/office/officeart/2005/8/layout/vList5"/>
    <dgm:cxn modelId="{1B0493F7-27AF-4C75-BDF2-7DEFC4630574}" type="presParOf" srcId="{B7233807-41B0-450A-BF24-F835FC32E884}" destId="{CFB29C7F-27FA-422F-A4FC-D1A3FC492624}" srcOrd="1" destOrd="0" presId="urn:microsoft.com/office/officeart/2005/8/layout/vList5"/>
    <dgm:cxn modelId="{C8721FA2-7C46-4816-A10B-D2E6A150972F}" type="presParOf" srcId="{8227E225-33B1-4FEE-9D22-8594B2D6A711}" destId="{B4FB0CE4-A2E4-48F4-B48E-93476E44A23E}" srcOrd="5" destOrd="0" presId="urn:microsoft.com/office/officeart/2005/8/layout/vList5"/>
    <dgm:cxn modelId="{4E9EE94E-A537-4787-A567-12B329B0DB0F}" type="presParOf" srcId="{8227E225-33B1-4FEE-9D22-8594B2D6A711}" destId="{008B10D1-3F7F-4B62-B299-7BDBFB6C0057}" srcOrd="6" destOrd="0" presId="urn:microsoft.com/office/officeart/2005/8/layout/vList5"/>
    <dgm:cxn modelId="{98118741-9F81-4449-B5E7-CAC55537DACD}" type="presParOf" srcId="{008B10D1-3F7F-4B62-B299-7BDBFB6C0057}" destId="{2727DD54-DC1D-4C66-8EBC-74152CEB1269}" srcOrd="0" destOrd="0" presId="urn:microsoft.com/office/officeart/2005/8/layout/vList5"/>
    <dgm:cxn modelId="{DD6CDCF3-6E47-4058-A588-0181174F6493}" type="presParOf" srcId="{008B10D1-3F7F-4B62-B299-7BDBFB6C0057}" destId="{7F383BB5-7A7B-44DB-ABA8-FFE34480FC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63280-D303-794C-B09C-4ECB799215C2}">
      <dsp:nvSpPr>
        <dsp:cNvPr id="0" name=""/>
        <dsp:cNvSpPr/>
      </dsp:nvSpPr>
      <dsp:spPr>
        <a:xfrm>
          <a:off x="5548" y="0"/>
          <a:ext cx="2109734" cy="26701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+mj-lt"/>
            </a:rPr>
            <a:t>Expense Tracker (Base System)</a:t>
          </a:r>
        </a:p>
      </dsp:txBody>
      <dsp:txXfrm>
        <a:off x="5548" y="0"/>
        <a:ext cx="2109734" cy="2670175"/>
      </dsp:txXfrm>
    </dsp:sp>
    <dsp:sp modelId="{E848DF84-5C79-9743-98DE-5D38E93C2E77}">
      <dsp:nvSpPr>
        <dsp:cNvPr id="0" name=""/>
        <dsp:cNvSpPr/>
      </dsp:nvSpPr>
      <dsp:spPr>
        <a:xfrm>
          <a:off x="5548" y="2670175"/>
          <a:ext cx="2109734" cy="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bg1"/>
              </a:solidFill>
              <a:latin typeface="+mj-lt"/>
            </a:rPr>
            <a:t>Core Module for managing transactions, visualizations and user interactions</a:t>
          </a:r>
        </a:p>
      </dsp:txBody>
      <dsp:txXfrm>
        <a:off x="5548" y="2670175"/>
        <a:ext cx="2109734" cy="1"/>
      </dsp:txXfrm>
    </dsp:sp>
    <dsp:sp modelId="{B9EB37A9-1D7E-7149-927E-34D8351FF895}">
      <dsp:nvSpPr>
        <dsp:cNvPr id="0" name=""/>
        <dsp:cNvSpPr/>
      </dsp:nvSpPr>
      <dsp:spPr>
        <a:xfrm>
          <a:off x="2410645" y="0"/>
          <a:ext cx="2109734" cy="2670175"/>
        </a:xfrm>
        <a:prstGeom prst="rect">
          <a:avLst/>
        </a:prstGeom>
        <a:solidFill>
          <a:schemeClr val="accent4">
            <a:hueOff val="1329380"/>
            <a:satOff val="481"/>
            <a:lumOff val="-3921"/>
            <a:alphaOff val="0"/>
          </a:schemeClr>
        </a:solidFill>
        <a:ln w="19050" cap="rnd" cmpd="sng" algn="ctr">
          <a:solidFill>
            <a:schemeClr val="accent4">
              <a:hueOff val="1329380"/>
              <a:satOff val="481"/>
              <a:lumOff val="-3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+mj-lt"/>
            </a:rPr>
            <a:t>Ecommerce Interface</a:t>
          </a:r>
        </a:p>
      </dsp:txBody>
      <dsp:txXfrm>
        <a:off x="2410645" y="0"/>
        <a:ext cx="2109734" cy="2670175"/>
      </dsp:txXfrm>
    </dsp:sp>
    <dsp:sp modelId="{6952108E-7D7A-7F44-9125-0D8161D2D19D}">
      <dsp:nvSpPr>
        <dsp:cNvPr id="0" name=""/>
        <dsp:cNvSpPr/>
      </dsp:nvSpPr>
      <dsp:spPr>
        <a:xfrm>
          <a:off x="2410645" y="2670175"/>
          <a:ext cx="2109734" cy="0"/>
        </a:xfrm>
        <a:prstGeom prst="rect">
          <a:avLst/>
        </a:prstGeom>
        <a:solidFill>
          <a:schemeClr val="accent4">
            <a:tint val="40000"/>
            <a:alpha val="90000"/>
            <a:hueOff val="1568537"/>
            <a:satOff val="-2000"/>
            <a:lumOff val="-78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1568537"/>
              <a:satOff val="-2000"/>
              <a:lumOff val="-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Wingdings" pitchFamily="2" charset="2"/>
            <a:buChar char="§"/>
          </a:pPr>
          <a:r>
            <a:rPr lang="en-US" sz="1800" b="0" kern="1200" dirty="0">
              <a:latin typeface="+mn-lt"/>
            </a:rPr>
            <a:t>Mocked External System for capturing instore and online shopping transaction details.</a:t>
          </a:r>
        </a:p>
      </dsp:txBody>
      <dsp:txXfrm>
        <a:off x="2410645" y="2670175"/>
        <a:ext cx="2109734" cy="1"/>
      </dsp:txXfrm>
    </dsp:sp>
    <dsp:sp modelId="{F926D31E-CA40-D74A-A000-3256D96357EE}">
      <dsp:nvSpPr>
        <dsp:cNvPr id="0" name=""/>
        <dsp:cNvSpPr/>
      </dsp:nvSpPr>
      <dsp:spPr>
        <a:xfrm>
          <a:off x="4815742" y="0"/>
          <a:ext cx="2109734" cy="2670175"/>
        </a:xfrm>
        <a:prstGeom prst="rect">
          <a:avLst/>
        </a:prstGeom>
        <a:solidFill>
          <a:schemeClr val="accent4">
            <a:hueOff val="2658761"/>
            <a:satOff val="962"/>
            <a:lumOff val="-7843"/>
            <a:alphaOff val="0"/>
          </a:schemeClr>
        </a:solidFill>
        <a:ln w="19050" cap="rnd" cmpd="sng" algn="ctr">
          <a:solidFill>
            <a:schemeClr val="accent4">
              <a:hueOff val="2658761"/>
              <a:satOff val="962"/>
              <a:lumOff val="-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  <a:latin typeface="+mj-lt"/>
            </a:rPr>
            <a:t>Email integration</a:t>
          </a:r>
        </a:p>
      </dsp:txBody>
      <dsp:txXfrm>
        <a:off x="4815742" y="0"/>
        <a:ext cx="2109734" cy="2670175"/>
      </dsp:txXfrm>
    </dsp:sp>
    <dsp:sp modelId="{0BD351AE-22AB-DF40-87EE-DD0C6FA97F60}">
      <dsp:nvSpPr>
        <dsp:cNvPr id="0" name=""/>
        <dsp:cNvSpPr/>
      </dsp:nvSpPr>
      <dsp:spPr>
        <a:xfrm>
          <a:off x="4815742" y="2670175"/>
          <a:ext cx="2109734" cy="0"/>
        </a:xfrm>
        <a:prstGeom prst="rect">
          <a:avLst/>
        </a:prstGeom>
        <a:solidFill>
          <a:schemeClr val="accent4">
            <a:tint val="40000"/>
            <a:alpha val="90000"/>
            <a:hueOff val="3137075"/>
            <a:satOff val="-4001"/>
            <a:lumOff val="-1561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3137075"/>
              <a:satOff val="-4001"/>
              <a:lumOff val="-15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Wingdings" pitchFamily="2" charset="2"/>
            <a:buChar char="§"/>
          </a:pPr>
          <a:r>
            <a:rPr lang="en-US" sz="1800" b="0" kern="1200" dirty="0">
              <a:latin typeface="+mn-lt"/>
            </a:rPr>
            <a:t>Automates email parsing to extract relevant transaction details to actionable data.</a:t>
          </a:r>
        </a:p>
      </dsp:txBody>
      <dsp:txXfrm>
        <a:off x="4815742" y="2670175"/>
        <a:ext cx="2109734" cy="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0B6E1-9976-408E-88CB-71F62B82D11C}">
      <dsp:nvSpPr>
        <dsp:cNvPr id="0" name=""/>
        <dsp:cNvSpPr/>
      </dsp:nvSpPr>
      <dsp:spPr>
        <a:xfrm>
          <a:off x="2801" y="834134"/>
          <a:ext cx="1073931" cy="328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900" b="1" kern="1200" dirty="0"/>
            <a:t>Functionality</a:t>
          </a:r>
          <a:endParaRPr lang="en-IN" sz="900" kern="1200" dirty="0"/>
        </a:p>
      </dsp:txBody>
      <dsp:txXfrm>
        <a:off x="2801" y="834134"/>
        <a:ext cx="1073931" cy="328413"/>
      </dsp:txXfrm>
    </dsp:sp>
    <dsp:sp modelId="{35A5F633-AF7D-493F-8086-2E726FA20550}">
      <dsp:nvSpPr>
        <dsp:cNvPr id="0" name=""/>
        <dsp:cNvSpPr/>
      </dsp:nvSpPr>
      <dsp:spPr>
        <a:xfrm>
          <a:off x="2801" y="1162547"/>
          <a:ext cx="1073931" cy="15317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Mocked system for entering transaction details (manual or payload for online shopping).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Customer authentication via username and password.</a:t>
          </a:r>
          <a:endParaRPr lang="en-US" sz="900" kern="1200" dirty="0"/>
        </a:p>
      </dsp:txBody>
      <dsp:txXfrm>
        <a:off x="2801" y="1162547"/>
        <a:ext cx="1073931" cy="1531710"/>
      </dsp:txXfrm>
    </dsp:sp>
    <dsp:sp modelId="{1283EBB8-FAF2-4DA3-8A76-CE697A091292}">
      <dsp:nvSpPr>
        <dsp:cNvPr id="0" name=""/>
        <dsp:cNvSpPr/>
      </dsp:nvSpPr>
      <dsp:spPr>
        <a:xfrm>
          <a:off x="1227083" y="834134"/>
          <a:ext cx="1073931" cy="328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Developed Interface:</a:t>
          </a:r>
          <a:endParaRPr lang="en-IN" sz="900" b="1" kern="1200" dirty="0"/>
        </a:p>
      </dsp:txBody>
      <dsp:txXfrm>
        <a:off x="1227083" y="834134"/>
        <a:ext cx="1073931" cy="328413"/>
      </dsp:txXfrm>
    </dsp:sp>
    <dsp:sp modelId="{8F33BBE6-FB88-42CF-8363-B9A99F029FCA}">
      <dsp:nvSpPr>
        <dsp:cNvPr id="0" name=""/>
        <dsp:cNvSpPr/>
      </dsp:nvSpPr>
      <dsp:spPr>
        <a:xfrm>
          <a:off x="1227083" y="1162547"/>
          <a:ext cx="1073931" cy="15317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/>
            <a:t>It is Built in </a:t>
          </a:r>
          <a:r>
            <a:rPr lang="en-IN" sz="900" kern="1200" dirty="0" err="1"/>
            <a:t>PyQT</a:t>
          </a:r>
          <a:r>
            <a:rPr lang="en-IN" sz="900" kern="1200" dirty="0"/>
            <a:t> module that is package from Python for User Interface targeting for developing simple desktop applications.</a:t>
          </a:r>
        </a:p>
      </dsp:txBody>
      <dsp:txXfrm>
        <a:off x="1227083" y="1162547"/>
        <a:ext cx="1073931" cy="1531710"/>
      </dsp:txXfrm>
    </dsp:sp>
    <dsp:sp modelId="{62672C90-A3C4-4E7F-A7CD-27829537CE8D}">
      <dsp:nvSpPr>
        <dsp:cNvPr id="0" name=""/>
        <dsp:cNvSpPr/>
      </dsp:nvSpPr>
      <dsp:spPr>
        <a:xfrm>
          <a:off x="2451365" y="834134"/>
          <a:ext cx="1073931" cy="328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Inputs required:</a:t>
          </a:r>
          <a:endParaRPr lang="en-IN" sz="900" kern="1200" dirty="0"/>
        </a:p>
      </dsp:txBody>
      <dsp:txXfrm>
        <a:off x="2451365" y="834134"/>
        <a:ext cx="1073931" cy="328413"/>
      </dsp:txXfrm>
    </dsp:sp>
    <dsp:sp modelId="{D0479C14-81C7-4535-A990-F36F110B2302}">
      <dsp:nvSpPr>
        <dsp:cNvPr id="0" name=""/>
        <dsp:cNvSpPr/>
      </dsp:nvSpPr>
      <dsp:spPr>
        <a:xfrm>
          <a:off x="2451365" y="1162547"/>
          <a:ext cx="1073931" cy="15317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Type (Expense or Expense Refund), Item, Category, Amount, Date</a:t>
          </a:r>
          <a:endParaRPr lang="en-US" sz="900" kern="1200" dirty="0"/>
        </a:p>
      </dsp:txBody>
      <dsp:txXfrm>
        <a:off x="2451365" y="1162547"/>
        <a:ext cx="1073931" cy="1531710"/>
      </dsp:txXfrm>
    </dsp:sp>
    <dsp:sp modelId="{6D7563A5-B80E-40A5-AB3E-8031E43E4D21}">
      <dsp:nvSpPr>
        <dsp:cNvPr id="0" name=""/>
        <dsp:cNvSpPr/>
      </dsp:nvSpPr>
      <dsp:spPr>
        <a:xfrm>
          <a:off x="3675647" y="834134"/>
          <a:ext cx="1073931" cy="328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Output</a:t>
          </a:r>
          <a:endParaRPr lang="en-IN" sz="900" kern="1200" dirty="0"/>
        </a:p>
      </dsp:txBody>
      <dsp:txXfrm>
        <a:off x="3675647" y="834134"/>
        <a:ext cx="1073931" cy="328413"/>
      </dsp:txXfrm>
    </dsp:sp>
    <dsp:sp modelId="{134A21AF-DF74-42C1-BA3B-697457B42AB5}">
      <dsp:nvSpPr>
        <dsp:cNvPr id="0" name=""/>
        <dsp:cNvSpPr/>
      </dsp:nvSpPr>
      <dsp:spPr>
        <a:xfrm>
          <a:off x="3675647" y="1162547"/>
          <a:ext cx="1073931" cy="15317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Payload of POST request having the inputs above.</a:t>
          </a:r>
          <a:endParaRPr lang="en-US" sz="900" kern="1200" dirty="0"/>
        </a:p>
      </dsp:txBody>
      <dsp:txXfrm>
        <a:off x="3675647" y="1162547"/>
        <a:ext cx="1073931" cy="1531710"/>
      </dsp:txXfrm>
    </dsp:sp>
    <dsp:sp modelId="{36BE96E1-3333-4360-B51A-81AB782B8B94}">
      <dsp:nvSpPr>
        <dsp:cNvPr id="0" name=""/>
        <dsp:cNvSpPr/>
      </dsp:nvSpPr>
      <dsp:spPr>
        <a:xfrm>
          <a:off x="4899929" y="834134"/>
          <a:ext cx="1073931" cy="328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Future Scope</a:t>
          </a:r>
          <a:endParaRPr lang="en-IN" sz="900" b="1" kern="1200" dirty="0"/>
        </a:p>
      </dsp:txBody>
      <dsp:txXfrm>
        <a:off x="4899929" y="834134"/>
        <a:ext cx="1073931" cy="328413"/>
      </dsp:txXfrm>
    </dsp:sp>
    <dsp:sp modelId="{C8553797-695A-4298-940B-8B1C6DE6CE71}">
      <dsp:nvSpPr>
        <dsp:cNvPr id="0" name=""/>
        <dsp:cNvSpPr/>
      </dsp:nvSpPr>
      <dsp:spPr>
        <a:xfrm>
          <a:off x="4899929" y="1162547"/>
          <a:ext cx="1073931" cy="15317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006" tIns="48006" rIns="64008" bIns="72009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900" kern="1200" dirty="0"/>
            <a:t>Real-time Integration (say interface where the it processing the payment online / instore billing </a:t>
          </a:r>
          <a:r>
            <a:rPr lang="en-IN" sz="900" kern="1200" dirty="0" err="1"/>
            <a:t>softwares</a:t>
          </a:r>
          <a:r>
            <a:rPr lang="en-IN" sz="900" kern="1200" dirty="0"/>
            <a:t>) may replace mocked system.</a:t>
          </a:r>
        </a:p>
      </dsp:txBody>
      <dsp:txXfrm>
        <a:off x="4899929" y="1162547"/>
        <a:ext cx="1073931" cy="1531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83C2E-0FEF-4136-82EB-368C3C11B741}">
      <dsp:nvSpPr>
        <dsp:cNvPr id="0" name=""/>
        <dsp:cNvSpPr/>
      </dsp:nvSpPr>
      <dsp:spPr>
        <a:xfrm>
          <a:off x="0" y="272887"/>
          <a:ext cx="5904655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267" tIns="208280" rIns="45826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Emailing System;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Mocked email sending via an External Bot – Mostly it is API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Automates Email Processing for Filtering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Extraction Process</a:t>
          </a:r>
          <a:endParaRPr 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sent email are parses to excel with separate users and extracted for filtration</a:t>
          </a:r>
          <a:endParaRPr lang="en-IN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Filtration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/>
            <a:t>Regex filters keywords like banker name, merchant, debit/credit, amount, etc.</a:t>
          </a:r>
          <a:endParaRPr lang="en-IN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Converts email content into tuples for database used</a:t>
          </a:r>
        </a:p>
      </dsp:txBody>
      <dsp:txXfrm>
        <a:off x="0" y="272887"/>
        <a:ext cx="5904655" cy="1732500"/>
      </dsp:txXfrm>
    </dsp:sp>
    <dsp:sp modelId="{760CB964-D9B1-4154-8812-FC622952C430}">
      <dsp:nvSpPr>
        <dsp:cNvPr id="0" name=""/>
        <dsp:cNvSpPr/>
      </dsp:nvSpPr>
      <dsp:spPr>
        <a:xfrm>
          <a:off x="295232" y="125287"/>
          <a:ext cx="413325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27" tIns="0" rIns="15622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Components:</a:t>
          </a:r>
          <a:endParaRPr lang="en-IN" sz="1000" kern="1200" dirty="0"/>
        </a:p>
      </dsp:txBody>
      <dsp:txXfrm>
        <a:off x="309642" y="139697"/>
        <a:ext cx="4104438" cy="266380"/>
      </dsp:txXfrm>
    </dsp:sp>
    <dsp:sp modelId="{E47AA03E-F694-485C-9001-3624BFE2B63C}">
      <dsp:nvSpPr>
        <dsp:cNvPr id="0" name=""/>
        <dsp:cNvSpPr/>
      </dsp:nvSpPr>
      <dsp:spPr>
        <a:xfrm>
          <a:off x="0" y="2206988"/>
          <a:ext cx="5904655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267" tIns="208280" rIns="45826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 dirty="0"/>
            <a:t>Automates the transformation of email data for streamlined processing.</a:t>
          </a:r>
        </a:p>
      </dsp:txBody>
      <dsp:txXfrm>
        <a:off x="0" y="2206988"/>
        <a:ext cx="5904655" cy="425250"/>
      </dsp:txXfrm>
    </dsp:sp>
    <dsp:sp modelId="{1FB4B696-D022-4305-BAE6-8468E0C3FF48}">
      <dsp:nvSpPr>
        <dsp:cNvPr id="0" name=""/>
        <dsp:cNvSpPr/>
      </dsp:nvSpPr>
      <dsp:spPr>
        <a:xfrm>
          <a:off x="295232" y="2059388"/>
          <a:ext cx="413325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27" tIns="0" rIns="15622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/>
            <a:t>Significance:</a:t>
          </a:r>
          <a:endParaRPr lang="en-IN" sz="1000" b="1" kern="1200" dirty="0"/>
        </a:p>
      </dsp:txBody>
      <dsp:txXfrm>
        <a:off x="309642" y="2073798"/>
        <a:ext cx="4104438" cy="266380"/>
      </dsp:txXfrm>
    </dsp:sp>
    <dsp:sp modelId="{AB467BC2-0826-4132-B72B-023E0AA62100}">
      <dsp:nvSpPr>
        <dsp:cNvPr id="0" name=""/>
        <dsp:cNvSpPr/>
      </dsp:nvSpPr>
      <dsp:spPr>
        <a:xfrm>
          <a:off x="0" y="2833838"/>
          <a:ext cx="5904655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267" tIns="208280" rIns="458267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000" kern="1200"/>
            <a:t>The email Extraction utilizing Gmail API, was not included in scope due to cost.</a:t>
          </a:r>
          <a:endParaRPr lang="en-IN" sz="1000" kern="1200" dirty="0"/>
        </a:p>
      </dsp:txBody>
      <dsp:txXfrm>
        <a:off x="0" y="2833838"/>
        <a:ext cx="5904655" cy="425250"/>
      </dsp:txXfrm>
    </dsp:sp>
    <dsp:sp modelId="{9E6C7F06-36E8-4155-9FB4-47BA36F3DB59}">
      <dsp:nvSpPr>
        <dsp:cNvPr id="0" name=""/>
        <dsp:cNvSpPr/>
      </dsp:nvSpPr>
      <dsp:spPr>
        <a:xfrm>
          <a:off x="295232" y="2686238"/>
          <a:ext cx="413325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27" tIns="0" rIns="156227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/>
            <a:t>Future Scope</a:t>
          </a:r>
          <a:endParaRPr lang="en-IN" sz="1000" b="1" kern="1200" dirty="0"/>
        </a:p>
      </dsp:txBody>
      <dsp:txXfrm>
        <a:off x="309642" y="2700648"/>
        <a:ext cx="4104438" cy="266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D6E18-080E-4718-B81E-A41892DA26D8}">
      <dsp:nvSpPr>
        <dsp:cNvPr id="0" name=""/>
        <dsp:cNvSpPr/>
      </dsp:nvSpPr>
      <dsp:spPr>
        <a:xfrm rot="5400000">
          <a:off x="3181099" y="-1295257"/>
          <a:ext cx="514217" cy="323596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Stores authentication details</a:t>
          </a:r>
          <a:endParaRPr lang="en-IN" sz="1100" kern="1200" dirty="0"/>
        </a:p>
      </dsp:txBody>
      <dsp:txXfrm rot="-5400000">
        <a:off x="1820228" y="90716"/>
        <a:ext cx="3210858" cy="464013"/>
      </dsp:txXfrm>
    </dsp:sp>
    <dsp:sp modelId="{D949CD8F-F44D-45B8-9F26-5C3C2E3DC949}">
      <dsp:nvSpPr>
        <dsp:cNvPr id="0" name=""/>
        <dsp:cNvSpPr/>
      </dsp:nvSpPr>
      <dsp:spPr>
        <a:xfrm>
          <a:off x="0" y="1336"/>
          <a:ext cx="1820227" cy="6427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Auth_user</a:t>
          </a:r>
          <a:endParaRPr lang="en-IN" sz="1000" kern="1200" dirty="0"/>
        </a:p>
      </dsp:txBody>
      <dsp:txXfrm>
        <a:off x="31377" y="32713"/>
        <a:ext cx="1757473" cy="580017"/>
      </dsp:txXfrm>
    </dsp:sp>
    <dsp:sp modelId="{01FE2AE6-EB75-4820-91FD-8420E5F4C77E}">
      <dsp:nvSpPr>
        <dsp:cNvPr id="0" name=""/>
        <dsp:cNvSpPr/>
      </dsp:nvSpPr>
      <dsp:spPr>
        <a:xfrm rot="5400000">
          <a:off x="3181099" y="-620347"/>
          <a:ext cx="514217" cy="323596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Extends user data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Links </a:t>
          </a:r>
          <a:r>
            <a:rPr lang="en-US" sz="1100" kern="1200" dirty="0" err="1"/>
            <a:t>auth_user</a:t>
          </a:r>
          <a:r>
            <a:rPr lang="en-US" sz="1100" kern="1200" dirty="0"/>
            <a:t> via </a:t>
          </a:r>
          <a:r>
            <a:rPr lang="en-US" sz="1100" kern="1200" dirty="0" err="1"/>
            <a:t>user_id</a:t>
          </a:r>
          <a:endParaRPr lang="en-IN" sz="1100" kern="1200" dirty="0"/>
        </a:p>
      </dsp:txBody>
      <dsp:txXfrm rot="-5400000">
        <a:off x="1820228" y="765626"/>
        <a:ext cx="3210858" cy="464013"/>
      </dsp:txXfrm>
    </dsp:sp>
    <dsp:sp modelId="{42C52129-F420-4BB3-BB70-ABAFE960802B}">
      <dsp:nvSpPr>
        <dsp:cNvPr id="0" name=""/>
        <dsp:cNvSpPr/>
      </dsp:nvSpPr>
      <dsp:spPr>
        <a:xfrm>
          <a:off x="0" y="676246"/>
          <a:ext cx="1820227" cy="6427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Home_userprofile</a:t>
          </a:r>
          <a:endParaRPr lang="en-IN" sz="1000" kern="1200" dirty="0"/>
        </a:p>
      </dsp:txBody>
      <dsp:txXfrm>
        <a:off x="31377" y="707623"/>
        <a:ext cx="1757473" cy="580017"/>
      </dsp:txXfrm>
    </dsp:sp>
    <dsp:sp modelId="{CFB29C7F-27FA-422F-A4FC-D1A3FC492624}">
      <dsp:nvSpPr>
        <dsp:cNvPr id="0" name=""/>
        <dsp:cNvSpPr/>
      </dsp:nvSpPr>
      <dsp:spPr>
        <a:xfrm rot="5400000">
          <a:off x="3181099" y="54562"/>
          <a:ext cx="514217" cy="323596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Logs expenses (amount, categories, dates)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Links with </a:t>
          </a:r>
          <a:r>
            <a:rPr lang="en-US" sz="1100" kern="1200" dirty="0" err="1"/>
            <a:t>auth_user</a:t>
          </a:r>
          <a:r>
            <a:rPr lang="en-US" sz="1100" kern="1200" dirty="0"/>
            <a:t> via </a:t>
          </a:r>
          <a:r>
            <a:rPr lang="en-US" sz="1100" kern="1200" dirty="0" err="1"/>
            <a:t>user_id</a:t>
          </a:r>
          <a:endParaRPr lang="en-IN" sz="1100" kern="1200" dirty="0"/>
        </a:p>
      </dsp:txBody>
      <dsp:txXfrm rot="-5400000">
        <a:off x="1820228" y="1440535"/>
        <a:ext cx="3210858" cy="464013"/>
      </dsp:txXfrm>
    </dsp:sp>
    <dsp:sp modelId="{B5E5927A-4C51-4322-A585-92F11510AD72}">
      <dsp:nvSpPr>
        <dsp:cNvPr id="0" name=""/>
        <dsp:cNvSpPr/>
      </dsp:nvSpPr>
      <dsp:spPr>
        <a:xfrm>
          <a:off x="0" y="1351156"/>
          <a:ext cx="1820227" cy="6427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Home_addmoney_info</a:t>
          </a:r>
          <a:endParaRPr lang="en-IN" sz="1000" kern="1200" dirty="0"/>
        </a:p>
      </dsp:txBody>
      <dsp:txXfrm>
        <a:off x="31377" y="1382533"/>
        <a:ext cx="1757473" cy="580017"/>
      </dsp:txXfrm>
    </dsp:sp>
    <dsp:sp modelId="{7F383BB5-7A7B-44DB-ABA8-FFE34480FC02}">
      <dsp:nvSpPr>
        <dsp:cNvPr id="0" name=""/>
        <dsp:cNvSpPr/>
      </dsp:nvSpPr>
      <dsp:spPr>
        <a:xfrm rot="5400000">
          <a:off x="3181099" y="729472"/>
          <a:ext cx="514217" cy="323596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Logs Incomes / Gains via transaction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Similar to </a:t>
          </a:r>
          <a:r>
            <a:rPr lang="en-US" sz="1100" kern="1200" dirty="0" err="1"/>
            <a:t>home_addmoney_info</a:t>
          </a:r>
          <a:endParaRPr lang="en-IN" sz="1100" kern="1200" dirty="0"/>
        </a:p>
      </dsp:txBody>
      <dsp:txXfrm rot="-5400000">
        <a:off x="1820228" y="2115445"/>
        <a:ext cx="3210858" cy="464013"/>
      </dsp:txXfrm>
    </dsp:sp>
    <dsp:sp modelId="{2727DD54-DC1D-4C66-8EBC-74152CEB1269}">
      <dsp:nvSpPr>
        <dsp:cNvPr id="0" name=""/>
        <dsp:cNvSpPr/>
      </dsp:nvSpPr>
      <dsp:spPr>
        <a:xfrm>
          <a:off x="0" y="2026066"/>
          <a:ext cx="1820227" cy="64277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Home_addmoney_gains</a:t>
          </a:r>
          <a:endParaRPr lang="en-IN" sz="1000" kern="1200" dirty="0"/>
        </a:p>
      </dsp:txBody>
      <dsp:txXfrm>
        <a:off x="31377" y="2057443"/>
        <a:ext cx="1757473" cy="580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12/21/2024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12/21/2024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57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module for managing transactions, visualizations, and user interactions.</a:t>
            </a:r>
          </a:p>
          <a:p>
            <a:r>
              <a:rPr lang="en-US" dirty="0"/>
              <a:t>Mocked external system for capturing in-store and online shopping transaction details.</a:t>
            </a:r>
          </a:p>
          <a:p>
            <a:r>
              <a:rPr lang="en-US" dirty="0"/>
              <a:t>Automates email parsing to extract relevant transaction details into actionable data.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749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Functionality: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Mocked system for entering transaction details (manual or payload for online shopping).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authentication via username and password.</a:t>
            </a:r>
          </a:p>
          <a:p>
            <a:r>
              <a:rPr lang="en-US" b="1" dirty="0"/>
              <a:t>Future Scope: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integration may replace the mocked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81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3D8F-E423-2EFF-6FB0-2618D832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D1986-E085-117E-A26B-597EF4C83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6E193-7356-FD00-9746-1D8FBCA45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Key Components: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Emailing System: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Mocked email sending/visualization via an email bot.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Automates email processing for filtering.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Extraction Process: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Python methods extract emails into a CSV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Filtration: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Regex filters keywords like banker name, merchant, debit/credit, amount,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Converts email content into tuples for database use.</a:t>
            </a:r>
          </a:p>
          <a:p>
            <a:r>
              <a:rPr lang="en-IN" b="1" dirty="0"/>
              <a:t>Significance: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Automates the transformation of email data for streamlined processing.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55831-EC68-07E3-7FF4-2DE7C87D9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07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315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CF49D-BB74-A871-A85B-F3D54246D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B84AC-0A02-5D54-A818-37DC48E0C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47251-D541-3D27-5029-881D13C1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6710-54E7-3DDD-BF92-918FDDCF5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39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21EAD-CD3C-DE18-8C17-B4F83E82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A64AA-46BE-F38E-B7F2-3EC59D671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557AB-8B88-939F-E010-7B253FBEB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Title</a:t>
            </a:r>
            <a:r>
              <a:rPr lang="en-US" dirty="0"/>
              <a:t>: Schema Details and Design Features</a:t>
            </a:r>
          </a:p>
          <a:p>
            <a:r>
              <a:rPr lang="en-US" b="1" dirty="0"/>
              <a:t>Key Tables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auth_user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Primary Key: id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Key Fields: username, password, email, </a:t>
            </a:r>
            <a:r>
              <a:rPr lang="en-US" dirty="0" err="1"/>
              <a:t>date_joined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home_userprofile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Primary Key: id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Key Fields: profession, income, gender, </a:t>
            </a:r>
            <a:r>
              <a:rPr lang="en-US" dirty="0" err="1"/>
              <a:t>user_id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home_addmoney_info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Primary Key: id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Key Fields: date, category, </a:t>
            </a:r>
            <a:r>
              <a:rPr lang="en-US" dirty="0" err="1"/>
              <a:t>add_money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B8399-C558-71CE-D3DB-624DF109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66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37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6873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37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114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706622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6507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310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148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3840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8129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93D5A-F8B8-8C2B-FCAE-05ED2FCE8F54}"/>
              </a:ext>
            </a:extLst>
          </p:cNvPr>
          <p:cNvSpPr/>
          <p:nvPr userDrawn="1"/>
        </p:nvSpPr>
        <p:spPr>
          <a:xfrm>
            <a:off x="0" y="5603786"/>
            <a:ext cx="12188952" cy="12542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D55A8-DC6B-7CD4-984D-F2CF5B782DAB}"/>
              </a:ext>
            </a:extLst>
          </p:cNvPr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457200"/>
            <a:ext cx="10317914" cy="1828800"/>
          </a:xfrm>
        </p:spPr>
        <p:txBody>
          <a:bodyPr lIns="0" tIns="0" rIns="0" bIns="0" anchor="b" anchorCtr="0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" y="5776779"/>
            <a:ext cx="11201400" cy="9082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FC68E0-D9CA-4632-6C16-A37FF1C296C0}"/>
              </a:ext>
            </a:extLst>
          </p:cNvPr>
          <p:cNvCxnSpPr>
            <a:cxnSpLocks/>
          </p:cNvCxnSpPr>
          <p:nvPr userDrawn="1"/>
        </p:nvCxnSpPr>
        <p:spPr>
          <a:xfrm>
            <a:off x="0" y="5614416"/>
            <a:ext cx="12188952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775A23F-BECF-11F7-0296-411179417D7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0352" y="3176624"/>
            <a:ext cx="3383280" cy="206993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44580E1-0D73-CE94-C207-D61D9D2303E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421886" y="3176624"/>
            <a:ext cx="3383280" cy="206993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2B25869-DAD9-F98F-4401-472BF13B638C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13420" y="3176624"/>
            <a:ext cx="3383280" cy="206993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8" name="Graphic 16">
            <a:extLst>
              <a:ext uri="{FF2B5EF4-FFF2-40B4-BE49-F238E27FC236}">
                <a16:creationId xmlns:a16="http://schemas.microsoft.com/office/drawing/2014/main" id="{5FE60644-06BE-BB5F-124E-5064D05EB32C}"/>
              </a:ext>
            </a:extLst>
          </p:cNvPr>
          <p:cNvGrpSpPr/>
          <p:nvPr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951A35A-F4D7-545D-8528-2736ED0B0F33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5144E32-E7BE-EAAC-8BD8-E9981F436BF4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495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0533113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2D335-9BC4-206F-6675-3BC8BA6AEC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0352" y="2971800"/>
            <a:ext cx="11045952" cy="2670048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9" name="Graphic 16">
            <a:extLst>
              <a:ext uri="{FF2B5EF4-FFF2-40B4-BE49-F238E27FC236}">
                <a16:creationId xmlns:a16="http://schemas.microsoft.com/office/drawing/2014/main" id="{27AED226-E6CE-B07C-9183-8F8DE486E3C2}"/>
              </a:ext>
            </a:extLst>
          </p:cNvPr>
          <p:cNvGrpSpPr/>
          <p:nvPr userDrawn="1"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50F9D0-FBF4-AB51-0DC0-0EE413FBD421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52934F-FBD7-B8DB-378A-B4AE40936F7F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692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202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BDA8E3-4A22-4F30-2CBB-DFBA0B6063D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A36011-0CC6-C389-EAAB-90C4ACC2D522}"/>
              </a:ext>
            </a:extLst>
          </p:cNvPr>
          <p:cNvSpPr/>
          <p:nvPr userDrawn="1"/>
        </p:nvSpPr>
        <p:spPr>
          <a:xfrm>
            <a:off x="0" y="6096000"/>
            <a:ext cx="6096001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527048"/>
            <a:ext cx="5257800" cy="3886197"/>
          </a:xfrm>
        </p:spPr>
        <p:txBody>
          <a:bodyPr lIns="0" tIns="0" rIns="0" bIns="0" anchor="t" anchorCtr="0">
            <a:noAutofit/>
          </a:bodyPr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AA3FF9-4C9C-8494-A2BB-F778163933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47151" y="1527048"/>
            <a:ext cx="5187649" cy="502005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95BE4A-3E73-906A-3F04-20F3B489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86E1E6-8939-6965-E9E7-75606774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C3BBC-129A-FBDC-E6A0-294EF21E1914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6096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E86B28-A98B-0D98-5ED4-C8422E49C808}"/>
              </a:ext>
            </a:extLst>
          </p:cNvPr>
          <p:cNvGrpSpPr/>
          <p:nvPr userDrawn="1"/>
        </p:nvGrpSpPr>
        <p:grpSpPr>
          <a:xfrm>
            <a:off x="516591" y="355997"/>
            <a:ext cx="3750609" cy="632636"/>
            <a:chOff x="516591" y="355997"/>
            <a:chExt cx="3750609" cy="632636"/>
          </a:xfrm>
        </p:grpSpPr>
        <p:grpSp>
          <p:nvGrpSpPr>
            <p:cNvPr id="18" name="Graphic 16">
              <a:extLst>
                <a:ext uri="{FF2B5EF4-FFF2-40B4-BE49-F238E27FC236}">
                  <a16:creationId xmlns:a16="http://schemas.microsoft.com/office/drawing/2014/main" id="{B848D6FC-B5F4-D029-DBB8-11C46A0856B4}"/>
                </a:ext>
              </a:extLst>
            </p:cNvPr>
            <p:cNvGrpSpPr/>
            <p:nvPr/>
          </p:nvGrpSpPr>
          <p:grpSpPr>
            <a:xfrm flipH="1">
              <a:off x="516591" y="355997"/>
              <a:ext cx="2247898" cy="632636"/>
              <a:chOff x="516591" y="355997"/>
              <a:chExt cx="2247898" cy="632636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5A04C0E-365F-3B06-1EA3-05B2F8F8CFAE}"/>
                  </a:ext>
                </a:extLst>
              </p:cNvPr>
              <p:cNvSpPr/>
              <p:nvPr/>
            </p:nvSpPr>
            <p:spPr>
              <a:xfrm>
                <a:off x="1780781" y="355997"/>
                <a:ext cx="638403" cy="632636"/>
              </a:xfrm>
              <a:custGeom>
                <a:avLst/>
                <a:gdLst>
                  <a:gd name="connsiteX0" fmla="*/ 983 w 638403"/>
                  <a:gd name="connsiteY0" fmla="*/ 337885 h 632636"/>
                  <a:gd name="connsiteX1" fmla="*/ 245396 w 638403"/>
                  <a:gd name="connsiteY1" fmla="*/ 626337 h 632636"/>
                  <a:gd name="connsiteX2" fmla="*/ 635162 w 638403"/>
                  <a:gd name="connsiteY2" fmla="*/ 360278 h 632636"/>
                  <a:gd name="connsiteX3" fmla="*/ 638401 w 638403"/>
                  <a:gd name="connsiteY3" fmla="*/ 323652 h 632636"/>
                  <a:gd name="connsiteX4" fmla="*/ 636496 w 638403"/>
                  <a:gd name="connsiteY4" fmla="*/ 291012 h 632636"/>
                  <a:gd name="connsiteX5" fmla="*/ 317 w 638403"/>
                  <a:gd name="connsiteY5" fmla="*/ 297274 h 632636"/>
                  <a:gd name="connsiteX6" fmla="*/ 984 w 638403"/>
                  <a:gd name="connsiteY6" fmla="*/ 337885 h 632636"/>
                  <a:gd name="connsiteX7" fmla="*/ 984 w 638403"/>
                  <a:gd name="connsiteY7" fmla="*/ 337885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8403" h="632636">
                    <a:moveTo>
                      <a:pt x="983" y="337885"/>
                    </a:moveTo>
                    <a:cubicBezTo>
                      <a:pt x="24795" y="505263"/>
                      <a:pt x="106330" y="601383"/>
                      <a:pt x="245396" y="626337"/>
                    </a:cubicBezTo>
                    <a:cubicBezTo>
                      <a:pt x="439136" y="661160"/>
                      <a:pt x="594013" y="548721"/>
                      <a:pt x="635162" y="360278"/>
                    </a:cubicBezTo>
                    <a:cubicBezTo>
                      <a:pt x="635924" y="356672"/>
                      <a:pt x="638496" y="332097"/>
                      <a:pt x="638401" y="323652"/>
                    </a:cubicBezTo>
                    <a:cubicBezTo>
                      <a:pt x="638210" y="306098"/>
                      <a:pt x="636496" y="291012"/>
                      <a:pt x="636496" y="291012"/>
                    </a:cubicBezTo>
                    <a:cubicBezTo>
                      <a:pt x="585156" y="-105706"/>
                      <a:pt x="16223" y="-90239"/>
                      <a:pt x="317" y="297274"/>
                    </a:cubicBezTo>
                    <a:cubicBezTo>
                      <a:pt x="317" y="297274"/>
                      <a:pt x="-731" y="315872"/>
                      <a:pt x="984" y="337885"/>
                    </a:cubicBezTo>
                    <a:lnTo>
                      <a:pt x="984" y="337885"/>
                    </a:lnTo>
                    <a:close/>
                  </a:path>
                </a:pathLst>
              </a:custGeom>
              <a:solidFill>
                <a:schemeClr val="accent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EF649C9-96CE-047E-9440-177154C63F50}"/>
                  </a:ext>
                </a:extLst>
              </p:cNvPr>
              <p:cNvSpPr/>
              <p:nvPr/>
            </p:nvSpPr>
            <p:spPr>
              <a:xfrm>
                <a:off x="516591" y="647104"/>
                <a:ext cx="2247898" cy="56551"/>
              </a:xfrm>
              <a:custGeom>
                <a:avLst/>
                <a:gdLst>
                  <a:gd name="connsiteX0" fmla="*/ 1901923 w 2247898"/>
                  <a:gd name="connsiteY0" fmla="*/ 56457 h 56551"/>
                  <a:gd name="connsiteX1" fmla="*/ 2206630 w 2247898"/>
                  <a:gd name="connsiteY1" fmla="*/ 50669 h 56551"/>
                  <a:gd name="connsiteX2" fmla="*/ 2247873 w 2247898"/>
                  <a:gd name="connsiteY2" fmla="*/ 13853 h 56551"/>
                  <a:gd name="connsiteX3" fmla="*/ 2234728 w 2247898"/>
                  <a:gd name="connsiteY3" fmla="*/ 1233 h 56551"/>
                  <a:gd name="connsiteX4" fmla="*/ 1900589 w 2247898"/>
                  <a:gd name="connsiteY4" fmla="*/ 0 h 56551"/>
                  <a:gd name="connsiteX5" fmla="*/ 1273650 w 2247898"/>
                  <a:gd name="connsiteY5" fmla="*/ 6357 h 56551"/>
                  <a:gd name="connsiteX6" fmla="*/ 21390 w 2247898"/>
                  <a:gd name="connsiteY6" fmla="*/ 2562 h 56551"/>
                  <a:gd name="connsiteX7" fmla="*/ 149 w 2247898"/>
                  <a:gd name="connsiteY7" fmla="*/ 13948 h 56551"/>
                  <a:gd name="connsiteX8" fmla="*/ 6245 w 2247898"/>
                  <a:gd name="connsiteY8" fmla="*/ 39472 h 56551"/>
                  <a:gd name="connsiteX9" fmla="*/ 26533 w 2247898"/>
                  <a:gd name="connsiteY9" fmla="*/ 48771 h 56551"/>
                  <a:gd name="connsiteX10" fmla="*/ 1265173 w 2247898"/>
                  <a:gd name="connsiteY10" fmla="*/ 46968 h 56551"/>
                  <a:gd name="connsiteX11" fmla="*/ 1901924 w 2247898"/>
                  <a:gd name="connsiteY11" fmla="*/ 56551 h 56551"/>
                  <a:gd name="connsiteX12" fmla="*/ 1901924 w 2247898"/>
                  <a:gd name="connsiteY12" fmla="*/ 56551 h 56551"/>
                  <a:gd name="connsiteX13" fmla="*/ 1901924 w 2247898"/>
                  <a:gd name="connsiteY13" fmla="*/ 56457 h 5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7898" h="56551">
                    <a:moveTo>
                      <a:pt x="1901923" y="56457"/>
                    </a:moveTo>
                    <a:cubicBezTo>
                      <a:pt x="2002698" y="54179"/>
                      <a:pt x="2104330" y="52187"/>
                      <a:pt x="2206630" y="50669"/>
                    </a:cubicBezTo>
                    <a:cubicBezTo>
                      <a:pt x="2230156" y="50384"/>
                      <a:pt x="2245873" y="36056"/>
                      <a:pt x="2247873" y="13853"/>
                    </a:cubicBezTo>
                    <a:cubicBezTo>
                      <a:pt x="2248349" y="7021"/>
                      <a:pt x="2242253" y="1233"/>
                      <a:pt x="2234728" y="1233"/>
                    </a:cubicBezTo>
                    <a:lnTo>
                      <a:pt x="1900589" y="0"/>
                    </a:lnTo>
                    <a:cubicBezTo>
                      <a:pt x="1691609" y="16700"/>
                      <a:pt x="1482630" y="18692"/>
                      <a:pt x="1273650" y="6357"/>
                    </a:cubicBezTo>
                    <a:lnTo>
                      <a:pt x="21390" y="2562"/>
                    </a:lnTo>
                    <a:cubicBezTo>
                      <a:pt x="9007" y="2562"/>
                      <a:pt x="-1375" y="8160"/>
                      <a:pt x="149" y="13948"/>
                    </a:cubicBezTo>
                    <a:lnTo>
                      <a:pt x="6245" y="39472"/>
                    </a:lnTo>
                    <a:cubicBezTo>
                      <a:pt x="7483" y="45070"/>
                      <a:pt x="16151" y="48771"/>
                      <a:pt x="26533" y="48771"/>
                    </a:cubicBezTo>
                    <a:lnTo>
                      <a:pt x="1265173" y="46968"/>
                    </a:lnTo>
                    <a:cubicBezTo>
                      <a:pt x="1476629" y="32546"/>
                      <a:pt x="1688943" y="35582"/>
                      <a:pt x="1901924" y="56551"/>
                    </a:cubicBezTo>
                    <a:lnTo>
                      <a:pt x="1901924" y="56551"/>
                    </a:lnTo>
                    <a:lnTo>
                      <a:pt x="1901924" y="56457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6DC255-D0C4-CE6D-2A0F-2A757B8D9E8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15640" y="60960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6FE056-1AC1-BB94-30F3-EE44BDDABDB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175760" y="611882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EB2A61-AC40-2F91-DCA2-08DF634920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95700" y="60960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84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BDA8E3-4A22-4F30-2CBB-DFBA0B6063D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A36011-0CC6-C389-EAAB-90C4ACC2D522}"/>
              </a:ext>
            </a:extLst>
          </p:cNvPr>
          <p:cNvSpPr/>
          <p:nvPr userDrawn="1"/>
        </p:nvSpPr>
        <p:spPr>
          <a:xfrm>
            <a:off x="1" y="6096000"/>
            <a:ext cx="6095999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1527048"/>
            <a:ext cx="5181600" cy="4636293"/>
          </a:xfrm>
        </p:spPr>
        <p:txBody>
          <a:bodyPr lIns="0" tIns="0" rIns="0" bIns="0" anchor="t" anchorCtr="0">
            <a:noAutofit/>
          </a:bodyPr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146FE-2CCD-1628-C75B-ABAC2022D9E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632" y="457200"/>
            <a:ext cx="5157216" cy="25146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AA3FF9-4C9C-8494-A2BB-F7781639333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0352" y="3429000"/>
            <a:ext cx="5187649" cy="2514600"/>
          </a:xfrm>
        </p:spPr>
        <p:txBody>
          <a:bodyPr tIns="45720" bIns="45720">
            <a:normAutofit/>
          </a:bodyPr>
          <a:lstStyle>
            <a:lvl1pPr marL="4572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95BE4A-3E73-906A-3F04-20F3B489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86E1E6-8939-6965-E9E7-75606774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C3BBC-129A-FBDC-E6A0-294EF21E1914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6096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E86B28-A98B-0D98-5ED4-C8422E49C808}"/>
              </a:ext>
            </a:extLst>
          </p:cNvPr>
          <p:cNvGrpSpPr/>
          <p:nvPr userDrawn="1"/>
        </p:nvGrpSpPr>
        <p:grpSpPr>
          <a:xfrm flipH="1">
            <a:off x="7755591" y="355997"/>
            <a:ext cx="3750609" cy="632636"/>
            <a:chOff x="516591" y="355997"/>
            <a:chExt cx="3750609" cy="632636"/>
          </a:xfrm>
        </p:grpSpPr>
        <p:grpSp>
          <p:nvGrpSpPr>
            <p:cNvPr id="18" name="Graphic 16">
              <a:extLst>
                <a:ext uri="{FF2B5EF4-FFF2-40B4-BE49-F238E27FC236}">
                  <a16:creationId xmlns:a16="http://schemas.microsoft.com/office/drawing/2014/main" id="{B848D6FC-B5F4-D029-DBB8-11C46A0856B4}"/>
                </a:ext>
              </a:extLst>
            </p:cNvPr>
            <p:cNvGrpSpPr/>
            <p:nvPr/>
          </p:nvGrpSpPr>
          <p:grpSpPr>
            <a:xfrm flipH="1">
              <a:off x="516591" y="355997"/>
              <a:ext cx="2247898" cy="632636"/>
              <a:chOff x="516591" y="355997"/>
              <a:chExt cx="2247898" cy="632636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5A04C0E-365F-3B06-1EA3-05B2F8F8CFAE}"/>
                  </a:ext>
                </a:extLst>
              </p:cNvPr>
              <p:cNvSpPr/>
              <p:nvPr/>
            </p:nvSpPr>
            <p:spPr>
              <a:xfrm>
                <a:off x="1780781" y="355997"/>
                <a:ext cx="638403" cy="632636"/>
              </a:xfrm>
              <a:custGeom>
                <a:avLst/>
                <a:gdLst>
                  <a:gd name="connsiteX0" fmla="*/ 983 w 638403"/>
                  <a:gd name="connsiteY0" fmla="*/ 337885 h 632636"/>
                  <a:gd name="connsiteX1" fmla="*/ 245396 w 638403"/>
                  <a:gd name="connsiteY1" fmla="*/ 626337 h 632636"/>
                  <a:gd name="connsiteX2" fmla="*/ 635162 w 638403"/>
                  <a:gd name="connsiteY2" fmla="*/ 360278 h 632636"/>
                  <a:gd name="connsiteX3" fmla="*/ 638401 w 638403"/>
                  <a:gd name="connsiteY3" fmla="*/ 323652 h 632636"/>
                  <a:gd name="connsiteX4" fmla="*/ 636496 w 638403"/>
                  <a:gd name="connsiteY4" fmla="*/ 291012 h 632636"/>
                  <a:gd name="connsiteX5" fmla="*/ 317 w 638403"/>
                  <a:gd name="connsiteY5" fmla="*/ 297274 h 632636"/>
                  <a:gd name="connsiteX6" fmla="*/ 984 w 638403"/>
                  <a:gd name="connsiteY6" fmla="*/ 337885 h 632636"/>
                  <a:gd name="connsiteX7" fmla="*/ 984 w 638403"/>
                  <a:gd name="connsiteY7" fmla="*/ 337885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8403" h="632636">
                    <a:moveTo>
                      <a:pt x="983" y="337885"/>
                    </a:moveTo>
                    <a:cubicBezTo>
                      <a:pt x="24795" y="505263"/>
                      <a:pt x="106330" y="601383"/>
                      <a:pt x="245396" y="626337"/>
                    </a:cubicBezTo>
                    <a:cubicBezTo>
                      <a:pt x="439136" y="661160"/>
                      <a:pt x="594013" y="548721"/>
                      <a:pt x="635162" y="360278"/>
                    </a:cubicBezTo>
                    <a:cubicBezTo>
                      <a:pt x="635924" y="356672"/>
                      <a:pt x="638496" y="332097"/>
                      <a:pt x="638401" y="323652"/>
                    </a:cubicBezTo>
                    <a:cubicBezTo>
                      <a:pt x="638210" y="306098"/>
                      <a:pt x="636496" y="291012"/>
                      <a:pt x="636496" y="291012"/>
                    </a:cubicBezTo>
                    <a:cubicBezTo>
                      <a:pt x="585156" y="-105706"/>
                      <a:pt x="16223" y="-90239"/>
                      <a:pt x="317" y="297274"/>
                    </a:cubicBezTo>
                    <a:cubicBezTo>
                      <a:pt x="317" y="297274"/>
                      <a:pt x="-731" y="315872"/>
                      <a:pt x="984" y="337885"/>
                    </a:cubicBezTo>
                    <a:lnTo>
                      <a:pt x="984" y="337885"/>
                    </a:lnTo>
                    <a:close/>
                  </a:path>
                </a:pathLst>
              </a:custGeom>
              <a:solidFill>
                <a:schemeClr val="accent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EF649C9-96CE-047E-9440-177154C63F50}"/>
                  </a:ext>
                </a:extLst>
              </p:cNvPr>
              <p:cNvSpPr/>
              <p:nvPr/>
            </p:nvSpPr>
            <p:spPr>
              <a:xfrm>
                <a:off x="516591" y="647104"/>
                <a:ext cx="2247898" cy="56551"/>
              </a:xfrm>
              <a:custGeom>
                <a:avLst/>
                <a:gdLst>
                  <a:gd name="connsiteX0" fmla="*/ 1901923 w 2247898"/>
                  <a:gd name="connsiteY0" fmla="*/ 56457 h 56551"/>
                  <a:gd name="connsiteX1" fmla="*/ 2206630 w 2247898"/>
                  <a:gd name="connsiteY1" fmla="*/ 50669 h 56551"/>
                  <a:gd name="connsiteX2" fmla="*/ 2247873 w 2247898"/>
                  <a:gd name="connsiteY2" fmla="*/ 13853 h 56551"/>
                  <a:gd name="connsiteX3" fmla="*/ 2234728 w 2247898"/>
                  <a:gd name="connsiteY3" fmla="*/ 1233 h 56551"/>
                  <a:gd name="connsiteX4" fmla="*/ 1900589 w 2247898"/>
                  <a:gd name="connsiteY4" fmla="*/ 0 h 56551"/>
                  <a:gd name="connsiteX5" fmla="*/ 1273650 w 2247898"/>
                  <a:gd name="connsiteY5" fmla="*/ 6357 h 56551"/>
                  <a:gd name="connsiteX6" fmla="*/ 21390 w 2247898"/>
                  <a:gd name="connsiteY6" fmla="*/ 2562 h 56551"/>
                  <a:gd name="connsiteX7" fmla="*/ 149 w 2247898"/>
                  <a:gd name="connsiteY7" fmla="*/ 13948 h 56551"/>
                  <a:gd name="connsiteX8" fmla="*/ 6245 w 2247898"/>
                  <a:gd name="connsiteY8" fmla="*/ 39472 h 56551"/>
                  <a:gd name="connsiteX9" fmla="*/ 26533 w 2247898"/>
                  <a:gd name="connsiteY9" fmla="*/ 48771 h 56551"/>
                  <a:gd name="connsiteX10" fmla="*/ 1265173 w 2247898"/>
                  <a:gd name="connsiteY10" fmla="*/ 46968 h 56551"/>
                  <a:gd name="connsiteX11" fmla="*/ 1901924 w 2247898"/>
                  <a:gd name="connsiteY11" fmla="*/ 56551 h 56551"/>
                  <a:gd name="connsiteX12" fmla="*/ 1901924 w 2247898"/>
                  <a:gd name="connsiteY12" fmla="*/ 56551 h 56551"/>
                  <a:gd name="connsiteX13" fmla="*/ 1901924 w 2247898"/>
                  <a:gd name="connsiteY13" fmla="*/ 56457 h 5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7898" h="56551">
                    <a:moveTo>
                      <a:pt x="1901923" y="56457"/>
                    </a:moveTo>
                    <a:cubicBezTo>
                      <a:pt x="2002698" y="54179"/>
                      <a:pt x="2104330" y="52187"/>
                      <a:pt x="2206630" y="50669"/>
                    </a:cubicBezTo>
                    <a:cubicBezTo>
                      <a:pt x="2230156" y="50384"/>
                      <a:pt x="2245873" y="36056"/>
                      <a:pt x="2247873" y="13853"/>
                    </a:cubicBezTo>
                    <a:cubicBezTo>
                      <a:pt x="2248349" y="7021"/>
                      <a:pt x="2242253" y="1233"/>
                      <a:pt x="2234728" y="1233"/>
                    </a:cubicBezTo>
                    <a:lnTo>
                      <a:pt x="1900589" y="0"/>
                    </a:lnTo>
                    <a:cubicBezTo>
                      <a:pt x="1691609" y="16700"/>
                      <a:pt x="1482630" y="18692"/>
                      <a:pt x="1273650" y="6357"/>
                    </a:cubicBezTo>
                    <a:lnTo>
                      <a:pt x="21390" y="2562"/>
                    </a:lnTo>
                    <a:cubicBezTo>
                      <a:pt x="9007" y="2562"/>
                      <a:pt x="-1375" y="8160"/>
                      <a:pt x="149" y="13948"/>
                    </a:cubicBezTo>
                    <a:lnTo>
                      <a:pt x="6245" y="39472"/>
                    </a:lnTo>
                    <a:cubicBezTo>
                      <a:pt x="7483" y="45070"/>
                      <a:pt x="16151" y="48771"/>
                      <a:pt x="26533" y="48771"/>
                    </a:cubicBezTo>
                    <a:lnTo>
                      <a:pt x="1265173" y="46968"/>
                    </a:lnTo>
                    <a:cubicBezTo>
                      <a:pt x="1476629" y="32546"/>
                      <a:pt x="1688943" y="35582"/>
                      <a:pt x="1901924" y="56551"/>
                    </a:cubicBezTo>
                    <a:lnTo>
                      <a:pt x="1901924" y="56551"/>
                    </a:lnTo>
                    <a:lnTo>
                      <a:pt x="1901924" y="56457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6DC255-D0C4-CE6D-2A0F-2A757B8D9E8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215640" y="60960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6FE056-1AC1-BB94-30F3-EE44BDDABDB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175760" y="611882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EB2A61-AC40-2F91-DCA2-08DF634920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95700" y="60960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30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6096001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476F1A-01F6-616D-199F-9E02AC2551FB}"/>
              </a:ext>
            </a:extLst>
          </p:cNvPr>
          <p:cNvSpPr/>
          <p:nvPr userDrawn="1"/>
        </p:nvSpPr>
        <p:spPr>
          <a:xfrm>
            <a:off x="6095998" y="2560320"/>
            <a:ext cx="6096001" cy="429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1430000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B610F9E-C699-B370-106D-17BDF99159B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30352" y="3017520"/>
            <a:ext cx="5181600" cy="2617451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A0C691-BA31-F98C-EFBE-A27B2B391F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0151" y="3017519"/>
            <a:ext cx="5260849" cy="3078479"/>
          </a:xfrm>
        </p:spPr>
        <p:txBody>
          <a:bodyPr tIns="45720" bIns="45720">
            <a:normAutofit/>
          </a:bodyPr>
          <a:lstStyle>
            <a:lvl1pPr marL="45720" indent="0">
              <a:buNone/>
              <a:defRPr sz="2400">
                <a:solidFill>
                  <a:schemeClr val="bg1"/>
                </a:solidFill>
              </a:defRPr>
            </a:lvl1pPr>
            <a:lvl2pPr>
              <a:buClrTx/>
              <a:defRPr sz="2000">
                <a:solidFill>
                  <a:schemeClr val="bg1"/>
                </a:solidFill>
              </a:defRPr>
            </a:lvl2pPr>
            <a:lvl3pPr>
              <a:buClrTx/>
              <a:defRPr sz="1800">
                <a:solidFill>
                  <a:schemeClr val="bg1"/>
                </a:solidFill>
              </a:defRPr>
            </a:lvl3pPr>
            <a:lvl4pPr>
              <a:buClrTx/>
              <a:defRPr sz="1600">
                <a:solidFill>
                  <a:schemeClr val="bg1"/>
                </a:solidFill>
              </a:defRPr>
            </a:lvl4pPr>
            <a:lvl5pPr>
              <a:buClrTx/>
              <a:defRPr sz="16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6099048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9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DB9B24-BCB9-43F0-06E4-89671329A6E6}"/>
              </a:ext>
            </a:extLst>
          </p:cNvPr>
          <p:cNvSpPr/>
          <p:nvPr userDrawn="1"/>
        </p:nvSpPr>
        <p:spPr>
          <a:xfrm>
            <a:off x="6081578" y="0"/>
            <a:ext cx="611042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1527048"/>
            <a:ext cx="5257800" cy="4187952"/>
          </a:xfrm>
        </p:spPr>
        <p:txBody>
          <a:bodyPr lIns="0" tIns="0" rIns="0" bIns="0" anchor="t" anchorCtr="0">
            <a:noAutofit/>
          </a:bodyPr>
          <a:lstStyle>
            <a:lvl1pPr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FAFC54D-0217-DF64-554E-547F9A9CA0A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632" y="457200"/>
            <a:ext cx="5184648" cy="2304288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373C8E-E782-1D19-E1FC-426D3C9FD34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0352" y="3273552"/>
            <a:ext cx="5187649" cy="2350008"/>
          </a:xfrm>
        </p:spPr>
        <p:txBody>
          <a:bodyPr tIns="0" bIns="0">
            <a:normAutofit/>
          </a:bodyPr>
          <a:lstStyle>
            <a:lvl1pPr marL="347472" indent="-347472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749808" indent="-347472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1188720" indent="-347472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536192" indent="-347472"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4pPr>
            <a:lvl5pPr marL="1920240" indent="-347472"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49B68-4165-33F8-B6DC-2EA1F9C89560}"/>
              </a:ext>
            </a:extLst>
          </p:cNvPr>
          <p:cNvSpPr/>
          <p:nvPr userDrawn="1"/>
        </p:nvSpPr>
        <p:spPr>
          <a:xfrm>
            <a:off x="1" y="6096000"/>
            <a:ext cx="6081577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95BE4A-3E73-906A-3F04-20F3B489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86E1E6-8939-6965-E9E7-75606774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8DCABC-882F-DC19-E7E3-47F84A660FBF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6081578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37E4305-14C9-018D-E409-0B8F52D2A338}"/>
              </a:ext>
            </a:extLst>
          </p:cNvPr>
          <p:cNvGrpSpPr/>
          <p:nvPr userDrawn="1"/>
        </p:nvGrpSpPr>
        <p:grpSpPr>
          <a:xfrm>
            <a:off x="8229600" y="5768164"/>
            <a:ext cx="3750609" cy="632636"/>
            <a:chOff x="8229600" y="5768164"/>
            <a:chExt cx="3750609" cy="632636"/>
          </a:xfrm>
        </p:grpSpPr>
        <p:grpSp>
          <p:nvGrpSpPr>
            <p:cNvPr id="18" name="Graphic 16">
              <a:extLst>
                <a:ext uri="{FF2B5EF4-FFF2-40B4-BE49-F238E27FC236}">
                  <a16:creationId xmlns:a16="http://schemas.microsoft.com/office/drawing/2014/main" id="{4290FB6A-A18A-AD46-DB8D-069CD8C2C1D8}"/>
                </a:ext>
              </a:extLst>
            </p:cNvPr>
            <p:cNvGrpSpPr/>
            <p:nvPr/>
          </p:nvGrpSpPr>
          <p:grpSpPr>
            <a:xfrm>
              <a:off x="9732311" y="5768164"/>
              <a:ext cx="2247898" cy="632636"/>
              <a:chOff x="516591" y="355997"/>
              <a:chExt cx="2247898" cy="632636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B82DAA3-6E75-ABD2-1B01-AED8716443C0}"/>
                  </a:ext>
                </a:extLst>
              </p:cNvPr>
              <p:cNvSpPr/>
              <p:nvPr/>
            </p:nvSpPr>
            <p:spPr>
              <a:xfrm>
                <a:off x="1780781" y="355997"/>
                <a:ext cx="638403" cy="632636"/>
              </a:xfrm>
              <a:custGeom>
                <a:avLst/>
                <a:gdLst>
                  <a:gd name="connsiteX0" fmla="*/ 983 w 638403"/>
                  <a:gd name="connsiteY0" fmla="*/ 337885 h 632636"/>
                  <a:gd name="connsiteX1" fmla="*/ 245396 w 638403"/>
                  <a:gd name="connsiteY1" fmla="*/ 626337 h 632636"/>
                  <a:gd name="connsiteX2" fmla="*/ 635162 w 638403"/>
                  <a:gd name="connsiteY2" fmla="*/ 360278 h 632636"/>
                  <a:gd name="connsiteX3" fmla="*/ 638401 w 638403"/>
                  <a:gd name="connsiteY3" fmla="*/ 323652 h 632636"/>
                  <a:gd name="connsiteX4" fmla="*/ 636496 w 638403"/>
                  <a:gd name="connsiteY4" fmla="*/ 291012 h 632636"/>
                  <a:gd name="connsiteX5" fmla="*/ 317 w 638403"/>
                  <a:gd name="connsiteY5" fmla="*/ 297274 h 632636"/>
                  <a:gd name="connsiteX6" fmla="*/ 984 w 638403"/>
                  <a:gd name="connsiteY6" fmla="*/ 337885 h 632636"/>
                  <a:gd name="connsiteX7" fmla="*/ 984 w 638403"/>
                  <a:gd name="connsiteY7" fmla="*/ 337885 h 632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8403" h="632636">
                    <a:moveTo>
                      <a:pt x="983" y="337885"/>
                    </a:moveTo>
                    <a:cubicBezTo>
                      <a:pt x="24795" y="505263"/>
                      <a:pt x="106330" y="601383"/>
                      <a:pt x="245396" y="626337"/>
                    </a:cubicBezTo>
                    <a:cubicBezTo>
                      <a:pt x="439136" y="661160"/>
                      <a:pt x="594013" y="548721"/>
                      <a:pt x="635162" y="360278"/>
                    </a:cubicBezTo>
                    <a:cubicBezTo>
                      <a:pt x="635924" y="356672"/>
                      <a:pt x="638496" y="332097"/>
                      <a:pt x="638401" y="323652"/>
                    </a:cubicBezTo>
                    <a:cubicBezTo>
                      <a:pt x="638210" y="306098"/>
                      <a:pt x="636496" y="291012"/>
                      <a:pt x="636496" y="291012"/>
                    </a:cubicBezTo>
                    <a:cubicBezTo>
                      <a:pt x="585156" y="-105706"/>
                      <a:pt x="16223" y="-90239"/>
                      <a:pt x="317" y="297274"/>
                    </a:cubicBezTo>
                    <a:cubicBezTo>
                      <a:pt x="317" y="297274"/>
                      <a:pt x="-731" y="315872"/>
                      <a:pt x="984" y="337885"/>
                    </a:cubicBezTo>
                    <a:lnTo>
                      <a:pt x="984" y="337885"/>
                    </a:lnTo>
                    <a:close/>
                  </a:path>
                </a:pathLst>
              </a:custGeom>
              <a:solidFill>
                <a:schemeClr val="accent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A5F60A3-B995-EED7-CC81-BCD01621C28A}"/>
                  </a:ext>
                </a:extLst>
              </p:cNvPr>
              <p:cNvSpPr/>
              <p:nvPr/>
            </p:nvSpPr>
            <p:spPr>
              <a:xfrm>
                <a:off x="516591" y="647104"/>
                <a:ext cx="2247898" cy="56551"/>
              </a:xfrm>
              <a:custGeom>
                <a:avLst/>
                <a:gdLst>
                  <a:gd name="connsiteX0" fmla="*/ 1901923 w 2247898"/>
                  <a:gd name="connsiteY0" fmla="*/ 56457 h 56551"/>
                  <a:gd name="connsiteX1" fmla="*/ 2206630 w 2247898"/>
                  <a:gd name="connsiteY1" fmla="*/ 50669 h 56551"/>
                  <a:gd name="connsiteX2" fmla="*/ 2247873 w 2247898"/>
                  <a:gd name="connsiteY2" fmla="*/ 13853 h 56551"/>
                  <a:gd name="connsiteX3" fmla="*/ 2234728 w 2247898"/>
                  <a:gd name="connsiteY3" fmla="*/ 1233 h 56551"/>
                  <a:gd name="connsiteX4" fmla="*/ 1900589 w 2247898"/>
                  <a:gd name="connsiteY4" fmla="*/ 0 h 56551"/>
                  <a:gd name="connsiteX5" fmla="*/ 1273650 w 2247898"/>
                  <a:gd name="connsiteY5" fmla="*/ 6357 h 56551"/>
                  <a:gd name="connsiteX6" fmla="*/ 21390 w 2247898"/>
                  <a:gd name="connsiteY6" fmla="*/ 2562 h 56551"/>
                  <a:gd name="connsiteX7" fmla="*/ 149 w 2247898"/>
                  <a:gd name="connsiteY7" fmla="*/ 13948 h 56551"/>
                  <a:gd name="connsiteX8" fmla="*/ 6245 w 2247898"/>
                  <a:gd name="connsiteY8" fmla="*/ 39472 h 56551"/>
                  <a:gd name="connsiteX9" fmla="*/ 26533 w 2247898"/>
                  <a:gd name="connsiteY9" fmla="*/ 48771 h 56551"/>
                  <a:gd name="connsiteX10" fmla="*/ 1265173 w 2247898"/>
                  <a:gd name="connsiteY10" fmla="*/ 46968 h 56551"/>
                  <a:gd name="connsiteX11" fmla="*/ 1901924 w 2247898"/>
                  <a:gd name="connsiteY11" fmla="*/ 56551 h 56551"/>
                  <a:gd name="connsiteX12" fmla="*/ 1901924 w 2247898"/>
                  <a:gd name="connsiteY12" fmla="*/ 56551 h 56551"/>
                  <a:gd name="connsiteX13" fmla="*/ 1901924 w 2247898"/>
                  <a:gd name="connsiteY13" fmla="*/ 56457 h 5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7898" h="56551">
                    <a:moveTo>
                      <a:pt x="1901923" y="56457"/>
                    </a:moveTo>
                    <a:cubicBezTo>
                      <a:pt x="2002698" y="54179"/>
                      <a:pt x="2104330" y="52187"/>
                      <a:pt x="2206630" y="50669"/>
                    </a:cubicBezTo>
                    <a:cubicBezTo>
                      <a:pt x="2230156" y="50384"/>
                      <a:pt x="2245873" y="36056"/>
                      <a:pt x="2247873" y="13853"/>
                    </a:cubicBezTo>
                    <a:cubicBezTo>
                      <a:pt x="2248349" y="7021"/>
                      <a:pt x="2242253" y="1233"/>
                      <a:pt x="2234728" y="1233"/>
                    </a:cubicBezTo>
                    <a:lnTo>
                      <a:pt x="1900589" y="0"/>
                    </a:lnTo>
                    <a:cubicBezTo>
                      <a:pt x="1691609" y="16700"/>
                      <a:pt x="1482630" y="18692"/>
                      <a:pt x="1273650" y="6357"/>
                    </a:cubicBezTo>
                    <a:lnTo>
                      <a:pt x="21390" y="2562"/>
                    </a:lnTo>
                    <a:cubicBezTo>
                      <a:pt x="9007" y="2562"/>
                      <a:pt x="-1375" y="8160"/>
                      <a:pt x="149" y="13948"/>
                    </a:cubicBezTo>
                    <a:lnTo>
                      <a:pt x="6245" y="39472"/>
                    </a:lnTo>
                    <a:cubicBezTo>
                      <a:pt x="7483" y="45070"/>
                      <a:pt x="16151" y="48771"/>
                      <a:pt x="26533" y="48771"/>
                    </a:cubicBezTo>
                    <a:lnTo>
                      <a:pt x="1265173" y="46968"/>
                    </a:lnTo>
                    <a:cubicBezTo>
                      <a:pt x="1476629" y="32546"/>
                      <a:pt x="1688943" y="35582"/>
                      <a:pt x="1901924" y="56551"/>
                    </a:cubicBezTo>
                    <a:lnTo>
                      <a:pt x="1901924" y="56551"/>
                    </a:lnTo>
                    <a:lnTo>
                      <a:pt x="1901924" y="56457"/>
                    </a:lnTo>
                    <a:close/>
                  </a:path>
                </a:pathLst>
              </a:custGeom>
              <a:solidFill>
                <a:schemeClr val="accent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A514D2B-279C-DAE4-0520-4CBE5CED6D5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189720" y="602176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81E935-45D1-A9B3-D15E-12975FC0C4B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229600" y="6024049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F6AE22-59FC-D70A-9414-FBD054A9B9E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09660" y="6021767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02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A0A4E6-7970-BDE5-78BB-75E86B0CF85A}"/>
              </a:ext>
            </a:extLst>
          </p:cNvPr>
          <p:cNvSpPr/>
          <p:nvPr userDrawn="1"/>
        </p:nvSpPr>
        <p:spPr>
          <a:xfrm>
            <a:off x="0" y="6263"/>
            <a:ext cx="7450402" cy="68517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2499194"/>
            <a:ext cx="6464808" cy="3840480"/>
          </a:xfrm>
        </p:spPr>
        <p:txBody>
          <a:bodyPr lIns="0" tIns="0" rIns="0" bIns="0" anchor="b" anchorCtr="0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93D5A-F8B8-8C2B-FCAE-05ED2FCE8F54}"/>
              </a:ext>
            </a:extLst>
          </p:cNvPr>
          <p:cNvSpPr/>
          <p:nvPr userDrawn="1"/>
        </p:nvSpPr>
        <p:spPr>
          <a:xfrm>
            <a:off x="0" y="6263"/>
            <a:ext cx="12188952" cy="12542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FC68E0-D9CA-4632-6C16-A37FF1C296C0}"/>
              </a:ext>
            </a:extLst>
          </p:cNvPr>
          <p:cNvCxnSpPr>
            <a:cxnSpLocks/>
          </p:cNvCxnSpPr>
          <p:nvPr userDrawn="1"/>
        </p:nvCxnSpPr>
        <p:spPr>
          <a:xfrm>
            <a:off x="0" y="1252728"/>
            <a:ext cx="12188952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775A23F-BECF-11F7-0296-411179417D7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942654" y="1752600"/>
            <a:ext cx="3753001" cy="4572000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7" name="Graphic 16">
            <a:extLst>
              <a:ext uri="{FF2B5EF4-FFF2-40B4-BE49-F238E27FC236}">
                <a16:creationId xmlns:a16="http://schemas.microsoft.com/office/drawing/2014/main" id="{DA33DA21-E511-612E-A925-1BD25A1CC5F7}"/>
              </a:ext>
            </a:extLst>
          </p:cNvPr>
          <p:cNvGrpSpPr/>
          <p:nvPr/>
        </p:nvGrpSpPr>
        <p:grpSpPr>
          <a:xfrm flipH="1">
            <a:off x="529167" y="1729564"/>
            <a:ext cx="2247898" cy="632636"/>
            <a:chOff x="516591" y="355997"/>
            <a:chExt cx="2247898" cy="63263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55E5B9-5B7C-3ED3-97DB-94732D570973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1AA5AA3-18B0-C0D3-2AED-133F81E30A53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4E22E86-19B4-9281-CF01-615546414760}"/>
              </a:ext>
            </a:extLst>
          </p:cNvPr>
          <p:cNvSpPr>
            <a:spLocks noChangeAspect="1"/>
          </p:cNvSpPr>
          <p:nvPr userDrawn="1"/>
        </p:nvSpPr>
        <p:spPr>
          <a:xfrm>
            <a:off x="3228216" y="198316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FE65-FEBC-6D4F-31C1-24E77FA45BC7}"/>
              </a:ext>
            </a:extLst>
          </p:cNvPr>
          <p:cNvSpPr>
            <a:spLocks noChangeAspect="1"/>
          </p:cNvSpPr>
          <p:nvPr userDrawn="1"/>
        </p:nvSpPr>
        <p:spPr>
          <a:xfrm>
            <a:off x="4188336" y="1985449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A6CD95-CE47-0B81-9DD7-19CA34568687}"/>
              </a:ext>
            </a:extLst>
          </p:cNvPr>
          <p:cNvSpPr>
            <a:spLocks noChangeAspect="1"/>
          </p:cNvSpPr>
          <p:nvPr userDrawn="1"/>
        </p:nvSpPr>
        <p:spPr>
          <a:xfrm>
            <a:off x="3708276" y="198316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6096001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476F1A-01F6-616D-199F-9E02AC2551FB}"/>
              </a:ext>
            </a:extLst>
          </p:cNvPr>
          <p:cNvSpPr/>
          <p:nvPr userDrawn="1"/>
        </p:nvSpPr>
        <p:spPr>
          <a:xfrm>
            <a:off x="6095998" y="2560320"/>
            <a:ext cx="6096001" cy="429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1277600" cy="1645919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B610F9E-C699-B370-106D-17BDF99159B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57200" y="3048000"/>
            <a:ext cx="5175504" cy="2590799"/>
          </a:xfrm>
          <a:prstGeom prst="rect">
            <a:avLst/>
          </a:prstGeom>
          <a:solidFill>
            <a:schemeClr val="accent3">
              <a:lumMod val="90000"/>
            </a:schemeClr>
          </a:solidFill>
          <a:ln w="19050">
            <a:noFill/>
          </a:ln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0" y="3017520"/>
            <a:ext cx="5257800" cy="3051048"/>
          </a:xfrm>
        </p:spPr>
        <p:txBody>
          <a:bodyPr lIns="0" tIns="0" rIns="0" bIns="0" anchor="t"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bg1"/>
              </a:buClr>
              <a:buFont typeface="Wingdings" pitchFamily="2" charset="2"/>
              <a:buChar char="§"/>
              <a:defRPr sz="2000" cap="none" baseline="0">
                <a:solidFill>
                  <a:schemeClr val="bg1"/>
                </a:solidFill>
              </a:defRPr>
            </a:lvl1pPr>
            <a:lvl2pPr marL="742950" indent="-285750">
              <a:spcBef>
                <a:spcPts val="12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1200150" indent="-285750">
              <a:spcBef>
                <a:spcPts val="1200"/>
              </a:spcBef>
              <a:buClr>
                <a:schemeClr val="bg1"/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57350" indent="-285750">
              <a:spcBef>
                <a:spcPts val="1200"/>
              </a:spcBef>
              <a:buClr>
                <a:schemeClr val="bg1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14550" indent="-285750">
              <a:spcBef>
                <a:spcPts val="1200"/>
              </a:spcBef>
              <a:buClr>
                <a:schemeClr val="bg1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6099048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1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08CE7-47AF-369A-9577-5F44CACDE745}"/>
              </a:ext>
            </a:extLst>
          </p:cNvPr>
          <p:cNvSpPr/>
          <p:nvPr userDrawn="1"/>
        </p:nvSpPr>
        <p:spPr>
          <a:xfrm>
            <a:off x="0" y="2560320"/>
            <a:ext cx="6095999" cy="429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0533113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D15D8-C5E4-994C-132F-9BCBEFEF98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352" y="2971800"/>
            <a:ext cx="5056632" cy="2670048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 marL="45720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2D335-9BC4-206F-6675-3BC8BA6AEC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02552" y="2971800"/>
            <a:ext cx="5056632" cy="2670048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9" name="Graphic 16">
            <a:extLst>
              <a:ext uri="{FF2B5EF4-FFF2-40B4-BE49-F238E27FC236}">
                <a16:creationId xmlns:a16="http://schemas.microsoft.com/office/drawing/2014/main" id="{27AED226-E6CE-B07C-9183-8F8DE486E3C2}"/>
              </a:ext>
            </a:extLst>
          </p:cNvPr>
          <p:cNvGrpSpPr/>
          <p:nvPr userDrawn="1"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50F9D0-FBF4-AB51-0DC0-0EE413FBD421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52934F-FBD7-B8DB-378A-B4AE40936F7F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886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0533113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D15D8-C5E4-994C-132F-9BCBEFEF98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352" y="2971800"/>
            <a:ext cx="3584448" cy="2670048"/>
          </a:xfrm>
        </p:spPr>
        <p:txBody>
          <a:bodyPr tIns="45720"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2D335-9BC4-206F-6675-3BC8BA6AEC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45152" y="2971800"/>
            <a:ext cx="6931152" cy="2670048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9" name="Graphic 16">
            <a:extLst>
              <a:ext uri="{FF2B5EF4-FFF2-40B4-BE49-F238E27FC236}">
                <a16:creationId xmlns:a16="http://schemas.microsoft.com/office/drawing/2014/main" id="{27AED226-E6CE-B07C-9183-8F8DE486E3C2}"/>
              </a:ext>
            </a:extLst>
          </p:cNvPr>
          <p:cNvGrpSpPr/>
          <p:nvPr userDrawn="1"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50F9D0-FBF4-AB51-0DC0-0EE413FBD421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52934F-FBD7-B8DB-378A-B4AE40936F7F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1732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08CE7-47AF-369A-9577-5F44CACDE745}"/>
              </a:ext>
            </a:extLst>
          </p:cNvPr>
          <p:cNvSpPr/>
          <p:nvPr userDrawn="1"/>
        </p:nvSpPr>
        <p:spPr>
          <a:xfrm>
            <a:off x="0" y="2560320"/>
            <a:ext cx="6095999" cy="429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0533113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D15D8-C5E4-994C-132F-9BCBEFEF98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352" y="2971800"/>
            <a:ext cx="5056632" cy="2670048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2D335-9BC4-206F-6675-3BC8BA6AEC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3200" y="2971800"/>
            <a:ext cx="5056632" cy="2670048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9" name="Graphic 16">
            <a:extLst>
              <a:ext uri="{FF2B5EF4-FFF2-40B4-BE49-F238E27FC236}">
                <a16:creationId xmlns:a16="http://schemas.microsoft.com/office/drawing/2014/main" id="{27AED226-E6CE-B07C-9183-8F8DE486E3C2}"/>
              </a:ext>
            </a:extLst>
          </p:cNvPr>
          <p:cNvGrpSpPr/>
          <p:nvPr userDrawn="1"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50F9D0-FBF4-AB51-0DC0-0EE413FBD421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52934F-FBD7-B8DB-378A-B4AE40936F7F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836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08CE7-47AF-369A-9577-5F44CACDE745}"/>
              </a:ext>
            </a:extLst>
          </p:cNvPr>
          <p:cNvSpPr/>
          <p:nvPr userDrawn="1"/>
        </p:nvSpPr>
        <p:spPr>
          <a:xfrm>
            <a:off x="0" y="2560320"/>
            <a:ext cx="6095999" cy="429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471D17-F763-C1A6-E114-5D5A2C93F5B9}"/>
              </a:ext>
            </a:extLst>
          </p:cNvPr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337A-EC94-296A-EC22-885787B00C20}"/>
              </a:ext>
            </a:extLst>
          </p:cNvPr>
          <p:cNvSpPr/>
          <p:nvPr userDrawn="1"/>
        </p:nvSpPr>
        <p:spPr>
          <a:xfrm>
            <a:off x="0" y="0"/>
            <a:ext cx="12192000" cy="256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411480"/>
            <a:ext cx="10533113" cy="1645920"/>
          </a:xfrm>
        </p:spPr>
        <p:txBody>
          <a:bodyPr lIns="0" tIns="0" rIns="0" bIns="0" anchor="b" anchorCtr="0">
            <a:noAutofit/>
          </a:bodyPr>
          <a:lstStyle>
            <a:lvl1pPr algn="l">
              <a:defRPr sz="40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2D15D8-C5E4-994C-132F-9BCBEFEF989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352" y="2971800"/>
            <a:ext cx="5056632" cy="2670048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C2D335-9BC4-206F-6675-3BC8BA6AEC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53200" y="2971800"/>
            <a:ext cx="5056632" cy="2670048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Clr>
                <a:schemeClr val="bg1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FBDC00-6EAF-6C67-99D5-4DA34806FE50}"/>
              </a:ext>
            </a:extLst>
          </p:cNvPr>
          <p:cNvCxnSpPr>
            <a:cxnSpLocks/>
          </p:cNvCxnSpPr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94BCB1-8FBC-AB32-B138-A912E42F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DCA9E34-B0CE-5B28-B4B0-E2959353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9" name="Graphic 16">
            <a:extLst>
              <a:ext uri="{FF2B5EF4-FFF2-40B4-BE49-F238E27FC236}">
                <a16:creationId xmlns:a16="http://schemas.microsoft.com/office/drawing/2014/main" id="{27AED226-E6CE-B07C-9183-8F8DE486E3C2}"/>
              </a:ext>
            </a:extLst>
          </p:cNvPr>
          <p:cNvGrpSpPr/>
          <p:nvPr userDrawn="1"/>
        </p:nvGrpSpPr>
        <p:grpSpPr>
          <a:xfrm rot="5400000" flipH="1">
            <a:off x="10607041" y="1022650"/>
            <a:ext cx="1998009" cy="562309"/>
            <a:chOff x="516591" y="355997"/>
            <a:chExt cx="2247898" cy="6326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050F9D0-FBF4-AB51-0DC0-0EE413FBD421}"/>
                </a:ext>
              </a:extLst>
            </p:cNvPr>
            <p:cNvSpPr/>
            <p:nvPr/>
          </p:nvSpPr>
          <p:spPr>
            <a:xfrm>
              <a:off x="1780781" y="355997"/>
              <a:ext cx="638403" cy="632636"/>
            </a:xfrm>
            <a:custGeom>
              <a:avLst/>
              <a:gdLst>
                <a:gd name="connsiteX0" fmla="*/ 983 w 638403"/>
                <a:gd name="connsiteY0" fmla="*/ 337885 h 632636"/>
                <a:gd name="connsiteX1" fmla="*/ 245396 w 638403"/>
                <a:gd name="connsiteY1" fmla="*/ 626337 h 632636"/>
                <a:gd name="connsiteX2" fmla="*/ 635162 w 638403"/>
                <a:gd name="connsiteY2" fmla="*/ 360278 h 632636"/>
                <a:gd name="connsiteX3" fmla="*/ 638401 w 638403"/>
                <a:gd name="connsiteY3" fmla="*/ 323652 h 632636"/>
                <a:gd name="connsiteX4" fmla="*/ 636496 w 638403"/>
                <a:gd name="connsiteY4" fmla="*/ 291012 h 632636"/>
                <a:gd name="connsiteX5" fmla="*/ 317 w 638403"/>
                <a:gd name="connsiteY5" fmla="*/ 297274 h 632636"/>
                <a:gd name="connsiteX6" fmla="*/ 984 w 638403"/>
                <a:gd name="connsiteY6" fmla="*/ 337885 h 632636"/>
                <a:gd name="connsiteX7" fmla="*/ 984 w 638403"/>
                <a:gd name="connsiteY7" fmla="*/ 337885 h 63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403" h="632636">
                  <a:moveTo>
                    <a:pt x="983" y="337885"/>
                  </a:moveTo>
                  <a:cubicBezTo>
                    <a:pt x="24795" y="505263"/>
                    <a:pt x="106330" y="601383"/>
                    <a:pt x="245396" y="626337"/>
                  </a:cubicBezTo>
                  <a:cubicBezTo>
                    <a:pt x="439136" y="661160"/>
                    <a:pt x="594013" y="548721"/>
                    <a:pt x="635162" y="360278"/>
                  </a:cubicBezTo>
                  <a:cubicBezTo>
                    <a:pt x="635924" y="356672"/>
                    <a:pt x="638496" y="332097"/>
                    <a:pt x="638401" y="323652"/>
                  </a:cubicBezTo>
                  <a:cubicBezTo>
                    <a:pt x="638210" y="306098"/>
                    <a:pt x="636496" y="291012"/>
                    <a:pt x="636496" y="291012"/>
                  </a:cubicBezTo>
                  <a:cubicBezTo>
                    <a:pt x="585156" y="-105706"/>
                    <a:pt x="16223" y="-90239"/>
                    <a:pt x="317" y="297274"/>
                  </a:cubicBezTo>
                  <a:cubicBezTo>
                    <a:pt x="317" y="297274"/>
                    <a:pt x="-731" y="315872"/>
                    <a:pt x="984" y="337885"/>
                  </a:cubicBezTo>
                  <a:lnTo>
                    <a:pt x="984" y="337885"/>
                  </a:lnTo>
                  <a:close/>
                </a:path>
              </a:pathLst>
            </a:custGeom>
            <a:solidFill>
              <a:schemeClr val="accent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52934F-FBD7-B8DB-378A-B4AE40936F7F}"/>
                </a:ext>
              </a:extLst>
            </p:cNvPr>
            <p:cNvSpPr/>
            <p:nvPr/>
          </p:nvSpPr>
          <p:spPr>
            <a:xfrm>
              <a:off x="516591" y="647104"/>
              <a:ext cx="2247898" cy="56551"/>
            </a:xfrm>
            <a:custGeom>
              <a:avLst/>
              <a:gdLst>
                <a:gd name="connsiteX0" fmla="*/ 1901923 w 2247898"/>
                <a:gd name="connsiteY0" fmla="*/ 56457 h 56551"/>
                <a:gd name="connsiteX1" fmla="*/ 2206630 w 2247898"/>
                <a:gd name="connsiteY1" fmla="*/ 50669 h 56551"/>
                <a:gd name="connsiteX2" fmla="*/ 2247873 w 2247898"/>
                <a:gd name="connsiteY2" fmla="*/ 13853 h 56551"/>
                <a:gd name="connsiteX3" fmla="*/ 2234728 w 2247898"/>
                <a:gd name="connsiteY3" fmla="*/ 1233 h 56551"/>
                <a:gd name="connsiteX4" fmla="*/ 1900589 w 2247898"/>
                <a:gd name="connsiteY4" fmla="*/ 0 h 56551"/>
                <a:gd name="connsiteX5" fmla="*/ 1273650 w 2247898"/>
                <a:gd name="connsiteY5" fmla="*/ 6357 h 56551"/>
                <a:gd name="connsiteX6" fmla="*/ 21390 w 2247898"/>
                <a:gd name="connsiteY6" fmla="*/ 2562 h 56551"/>
                <a:gd name="connsiteX7" fmla="*/ 149 w 2247898"/>
                <a:gd name="connsiteY7" fmla="*/ 13948 h 56551"/>
                <a:gd name="connsiteX8" fmla="*/ 6245 w 2247898"/>
                <a:gd name="connsiteY8" fmla="*/ 39472 h 56551"/>
                <a:gd name="connsiteX9" fmla="*/ 26533 w 2247898"/>
                <a:gd name="connsiteY9" fmla="*/ 48771 h 56551"/>
                <a:gd name="connsiteX10" fmla="*/ 1265173 w 2247898"/>
                <a:gd name="connsiteY10" fmla="*/ 46968 h 56551"/>
                <a:gd name="connsiteX11" fmla="*/ 1901924 w 2247898"/>
                <a:gd name="connsiteY11" fmla="*/ 56551 h 56551"/>
                <a:gd name="connsiteX12" fmla="*/ 1901924 w 2247898"/>
                <a:gd name="connsiteY12" fmla="*/ 56551 h 56551"/>
                <a:gd name="connsiteX13" fmla="*/ 1901924 w 2247898"/>
                <a:gd name="connsiteY13" fmla="*/ 56457 h 5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7898" h="56551">
                  <a:moveTo>
                    <a:pt x="1901923" y="56457"/>
                  </a:moveTo>
                  <a:cubicBezTo>
                    <a:pt x="2002698" y="54179"/>
                    <a:pt x="2104330" y="52187"/>
                    <a:pt x="2206630" y="50669"/>
                  </a:cubicBezTo>
                  <a:cubicBezTo>
                    <a:pt x="2230156" y="50384"/>
                    <a:pt x="2245873" y="36056"/>
                    <a:pt x="2247873" y="13853"/>
                  </a:cubicBezTo>
                  <a:cubicBezTo>
                    <a:pt x="2248349" y="7021"/>
                    <a:pt x="2242253" y="1233"/>
                    <a:pt x="2234728" y="1233"/>
                  </a:cubicBezTo>
                  <a:lnTo>
                    <a:pt x="1900589" y="0"/>
                  </a:lnTo>
                  <a:cubicBezTo>
                    <a:pt x="1691609" y="16700"/>
                    <a:pt x="1482630" y="18692"/>
                    <a:pt x="1273650" y="6357"/>
                  </a:cubicBezTo>
                  <a:lnTo>
                    <a:pt x="21390" y="2562"/>
                  </a:lnTo>
                  <a:cubicBezTo>
                    <a:pt x="9007" y="2562"/>
                    <a:pt x="-1375" y="8160"/>
                    <a:pt x="149" y="13948"/>
                  </a:cubicBezTo>
                  <a:lnTo>
                    <a:pt x="6245" y="39472"/>
                  </a:lnTo>
                  <a:cubicBezTo>
                    <a:pt x="7483" y="45070"/>
                    <a:pt x="16151" y="48771"/>
                    <a:pt x="26533" y="48771"/>
                  </a:cubicBezTo>
                  <a:lnTo>
                    <a:pt x="1265173" y="46968"/>
                  </a:lnTo>
                  <a:cubicBezTo>
                    <a:pt x="1476629" y="32546"/>
                    <a:pt x="1688943" y="35582"/>
                    <a:pt x="1901924" y="56551"/>
                  </a:cubicBezTo>
                  <a:lnTo>
                    <a:pt x="1901924" y="56551"/>
                  </a:lnTo>
                  <a:lnTo>
                    <a:pt x="1901924" y="56457"/>
                  </a:ln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0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880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288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61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522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86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258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055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71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mmysnippets.com/financial-literacy-teenager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technofaq.org/posts/2016/04/e-commerce-evolution-and-impact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9A66-5E16-0DFD-01AB-F769676DA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457200"/>
            <a:ext cx="9598096" cy="1459632"/>
          </a:xfrm>
        </p:spPr>
        <p:txBody>
          <a:bodyPr>
            <a:normAutofit fontScale="90000"/>
          </a:bodyPr>
          <a:lstStyle/>
          <a:p>
            <a:r>
              <a:rPr lang="en-US" dirty="0"/>
              <a:t>STREAMLINING PERSONAL FINANCE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A31D4-B6EB-2A84-2F6D-D0176C5A7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Haryish E | MCA </a:t>
            </a:r>
          </a:p>
          <a:p>
            <a:r>
              <a:rPr lang="en-US" sz="2000" dirty="0"/>
              <a:t>Reg. no.: 67222200076 | Roll No.: 2232MCA0058</a:t>
            </a:r>
          </a:p>
          <a:p>
            <a:r>
              <a:rPr lang="en-US" sz="2000" dirty="0"/>
              <a:t>CDE | Anna University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41541DE-D596-AE60-AD73-419B7045BDE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" t="-976" r="-1" b="835"/>
          <a:stretch/>
        </p:blipFill>
        <p:spPr>
          <a:xfrm>
            <a:off x="530352" y="3176624"/>
            <a:ext cx="2757336" cy="2069938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3CDF440-B008-9F03-6B33-86CDF73CFAF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8" t="-55" r="1297" b="54"/>
          <a:stretch/>
        </p:blipFill>
        <p:spPr>
          <a:xfrm>
            <a:off x="4769812" y="3176624"/>
            <a:ext cx="2056282" cy="2069938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F055D5E-D10C-3838-2BDD-56CE27FBBA0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92" r="-77"/>
          <a:stretch/>
        </p:blipFill>
        <p:spPr>
          <a:xfrm>
            <a:off x="8308219" y="3161090"/>
            <a:ext cx="3640458" cy="20699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4CD3D1-B9EA-E410-10A6-FA4FB5317A25}"/>
              </a:ext>
            </a:extLst>
          </p:cNvPr>
          <p:cNvSpPr txBox="1"/>
          <p:nvPr/>
        </p:nvSpPr>
        <p:spPr>
          <a:xfrm>
            <a:off x="530352" y="1916832"/>
            <a:ext cx="938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INTEGERATED SYSTEMS FOR AUTOMATED TRANSACTION ENTRY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7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A8A97A-3C0E-438C-9FA4-9FA381D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Interfaces</a:t>
            </a:r>
            <a:endParaRPr lang="en-I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FF69933-2618-71CD-5108-D7EC87D9B593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962710234"/>
              </p:ext>
            </p:extLst>
          </p:nvPr>
        </p:nvGraphicFramePr>
        <p:xfrm>
          <a:off x="530225" y="2708921"/>
          <a:ext cx="11254407" cy="35661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19413">
                  <a:extLst>
                    <a:ext uri="{9D8B030D-6E8A-4147-A177-3AD203B41FA5}">
                      <a16:colId xmlns:a16="http://schemas.microsoft.com/office/drawing/2014/main" val="4292754333"/>
                    </a:ext>
                  </a:extLst>
                </a:gridCol>
                <a:gridCol w="2509675">
                  <a:extLst>
                    <a:ext uri="{9D8B030D-6E8A-4147-A177-3AD203B41FA5}">
                      <a16:colId xmlns:a16="http://schemas.microsoft.com/office/drawing/2014/main" val="3195661967"/>
                    </a:ext>
                  </a:extLst>
                </a:gridCol>
                <a:gridCol w="1292863">
                  <a:extLst>
                    <a:ext uri="{9D8B030D-6E8A-4147-A177-3AD203B41FA5}">
                      <a16:colId xmlns:a16="http://schemas.microsoft.com/office/drawing/2014/main" val="45517065"/>
                    </a:ext>
                  </a:extLst>
                </a:gridCol>
                <a:gridCol w="2585726">
                  <a:extLst>
                    <a:ext uri="{9D8B030D-6E8A-4147-A177-3AD203B41FA5}">
                      <a16:colId xmlns:a16="http://schemas.microsoft.com/office/drawing/2014/main" val="1272800829"/>
                    </a:ext>
                  </a:extLst>
                </a:gridCol>
                <a:gridCol w="1230506">
                  <a:extLst>
                    <a:ext uri="{9D8B030D-6E8A-4147-A177-3AD203B41FA5}">
                      <a16:colId xmlns:a16="http://schemas.microsoft.com/office/drawing/2014/main" val="2719890447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716659801"/>
                    </a:ext>
                  </a:extLst>
                </a:gridCol>
              </a:tblGrid>
              <a:tr h="332345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Hardware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Software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Communication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5932"/>
                  </a:ext>
                </a:extLst>
              </a:tr>
              <a:tr h="33234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Interface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Component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Interface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Component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Interface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Purpose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577618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Devices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Laptop or Desktop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Front End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HTML, CSS, JS (Node.JS),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PyQT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(for Mock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Ecom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Application)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Protocols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HTTP/HTTPS</a:t>
                      </a:r>
                    </a:p>
                    <a:p>
                      <a:r>
                        <a:rPr lang="en-IN" dirty="0"/>
                        <a:t>Ensures secure data transfer</a:t>
                      </a:r>
                    </a:p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151104"/>
                  </a:ext>
                </a:extLst>
              </a:tr>
              <a:tr h="83086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Connectivity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ysClr val="windowText" lastClr="000000"/>
                          </a:solidFill>
                        </a:rPr>
                        <a:t>Requires stable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Backend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Python Django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Mocked APIs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Email extraction</a:t>
                      </a:r>
                    </a:p>
                    <a:p>
                      <a:r>
                        <a:rPr lang="en-IN" dirty="0"/>
                        <a:t>Transaction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18125"/>
                  </a:ext>
                </a:extLst>
              </a:tr>
              <a:tr h="332345">
                <a:tc rowSpan="2" gridSpan="2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Databases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PostGreSQL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/ SQLite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470460"/>
                  </a:ext>
                </a:extLst>
              </a:tr>
              <a:tr h="332345">
                <a:tc gridSpan="2" vMerge="1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API</a:t>
                      </a:r>
                      <a:endParaRPr lang="en-IN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REST API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08041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3EF08-4926-02A5-FB36-F86E92D4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D18DF-52C6-6EB2-A277-80BEBFAC9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4F50-AB88-3CD0-8DEC-366586BB0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16" name="Picture Placeholder 15" descr="A person floating among decorative lines and shapes">
            <a:extLst>
              <a:ext uri="{FF2B5EF4-FFF2-40B4-BE49-F238E27FC236}">
                <a16:creationId xmlns:a16="http://schemas.microsoft.com/office/drawing/2014/main" id="{F8D5552D-4C74-DB47-CE7F-B0E376EA073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/>
        </p:blipFill>
        <p:spPr/>
      </p:pic>
    </p:spTree>
    <p:extLst>
      <p:ext uri="{BB962C8B-B14F-4D97-AF65-F5344CB8AC3E}">
        <p14:creationId xmlns:p14="http://schemas.microsoft.com/office/powerpoint/2010/main" val="7337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F7F5-9A24-9C0B-C8CE-7CD00F0F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3F208D3-B324-C7F6-F829-ADF1655E420F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7321" y="2167736"/>
            <a:ext cx="5056632" cy="415135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9B7102-A86A-A2F4-0FED-19C0916C82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02552" y="2708920"/>
            <a:ext cx="5056632" cy="31683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External Components</a:t>
            </a:r>
          </a:p>
          <a:p>
            <a:pPr lvl="1"/>
            <a:r>
              <a:rPr lang="en-US" dirty="0"/>
              <a:t>1.	Base Application: (Expense tracking system)</a:t>
            </a:r>
          </a:p>
          <a:p>
            <a:pPr lvl="2"/>
            <a:r>
              <a:rPr lang="en-US" dirty="0"/>
              <a:t>Uses MVC approach on Python Django</a:t>
            </a:r>
          </a:p>
          <a:p>
            <a:pPr lvl="2"/>
            <a:r>
              <a:rPr lang="en-US" dirty="0"/>
              <a:t>Database uses </a:t>
            </a:r>
            <a:r>
              <a:rPr lang="en-US" dirty="0" err="1"/>
              <a:t>Postgre</a:t>
            </a:r>
            <a:r>
              <a:rPr lang="en-US" dirty="0"/>
              <a:t> SQL</a:t>
            </a:r>
          </a:p>
          <a:p>
            <a:pPr lvl="1"/>
            <a:r>
              <a:rPr lang="en-IN" dirty="0"/>
              <a:t>2.	Online Ecommerce Transaction Interface</a:t>
            </a:r>
          </a:p>
          <a:p>
            <a:pPr lvl="2"/>
            <a:r>
              <a:rPr lang="en-IN" dirty="0"/>
              <a:t>Uses </a:t>
            </a:r>
            <a:r>
              <a:rPr lang="en-IN" dirty="0" err="1"/>
              <a:t>PyQT</a:t>
            </a:r>
            <a:r>
              <a:rPr lang="en-IN" dirty="0"/>
              <a:t> for user interface</a:t>
            </a:r>
          </a:p>
          <a:p>
            <a:pPr lvl="2"/>
            <a:r>
              <a:rPr lang="en-IN" dirty="0"/>
              <a:t>Integrated with REST API for parsing Email</a:t>
            </a:r>
          </a:p>
          <a:p>
            <a:pPr lvl="1"/>
            <a:r>
              <a:rPr lang="en-US" dirty="0"/>
              <a:t>3.	Email Extraction and data parsing systems:</a:t>
            </a:r>
          </a:p>
          <a:p>
            <a:pPr lvl="2"/>
            <a:r>
              <a:rPr lang="en-US" dirty="0"/>
              <a:t>Follows Mocked SMTP protocol</a:t>
            </a:r>
          </a:p>
          <a:p>
            <a:pPr lvl="2"/>
            <a:r>
              <a:rPr lang="en-US" dirty="0"/>
              <a:t>Data Extraction uses Regex Module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3A124-6CC1-35E0-FBD4-C8216271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E8AEC-1990-AE77-35F7-150D02CE3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674B-518F-E749-2807-96FE8882E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16" name="Picture Placeholder 15" descr="A person floating among decorative lines and shapes">
            <a:extLst>
              <a:ext uri="{FF2B5EF4-FFF2-40B4-BE49-F238E27FC236}">
                <a16:creationId xmlns:a16="http://schemas.microsoft.com/office/drawing/2014/main" id="{46C59C94-8572-31F3-D31F-B3BE0568994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/>
        </p:blipFill>
        <p:spPr/>
      </p:pic>
    </p:spTree>
    <p:extLst>
      <p:ext uri="{BB962C8B-B14F-4D97-AF65-F5344CB8AC3E}">
        <p14:creationId xmlns:p14="http://schemas.microsoft.com/office/powerpoint/2010/main" val="770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1B60-6668-492B-9486-CF7D9B2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ARCHITECURE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5DFC9-3DB0-2133-4FF6-82561975F29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83" y="908720"/>
            <a:ext cx="6900817" cy="5012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7CF01-436F-A0F3-2359-BAE99C51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C107-AA5F-E5DB-F23E-F897D7D6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A25667-7481-DBDC-E33C-3E27FC0DC0A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architecture is divided into three major components that interact seamlessly to streamline financial management</a:t>
            </a:r>
          </a:p>
          <a:p>
            <a:pPr lvl="1"/>
            <a:r>
              <a:rPr lang="en-US" dirty="0"/>
              <a:t>Expense Tracker</a:t>
            </a:r>
          </a:p>
          <a:p>
            <a:pPr lvl="1"/>
            <a:r>
              <a:rPr lang="en-US" dirty="0"/>
              <a:t>Ecommerce billing interface</a:t>
            </a:r>
          </a:p>
          <a:p>
            <a:pPr lvl="1"/>
            <a:r>
              <a:rPr lang="en-US" dirty="0"/>
              <a:t>Email Integration and Data segmenting.</a:t>
            </a:r>
          </a:p>
        </p:txBody>
      </p:sp>
      <p:graphicFrame>
        <p:nvGraphicFramePr>
          <p:cNvPr id="10" name="Content Placeholder 4" descr="Horizontal bullet list SmartArt graphic">
            <a:extLst>
              <a:ext uri="{FF2B5EF4-FFF2-40B4-BE49-F238E27FC236}">
                <a16:creationId xmlns:a16="http://schemas.microsoft.com/office/drawing/2014/main" id="{AF4F7DE0-7C0E-D3FC-0966-6546AAA50150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4278028037"/>
              </p:ext>
            </p:extLst>
          </p:nvPr>
        </p:nvGraphicFramePr>
        <p:xfrm>
          <a:off x="4645025" y="2971800"/>
          <a:ext cx="6931025" cy="2670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4FF9DC-15FC-B0CB-8354-05F42418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A74F-3045-B5DD-F57C-0A4E6DD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Tracker – Base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F05C5-1FDC-2D7F-442E-961D1A465A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2636912"/>
            <a:ext cx="5422776" cy="3384376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IN" sz="1100" b="1" dirty="0"/>
              <a:t>Key Features:</a:t>
            </a:r>
            <a:endParaRPr lang="en-IN" sz="1100" dirty="0"/>
          </a:p>
          <a:p>
            <a:pPr marL="742950" lvl="1" indent="-285750">
              <a:buFont typeface="+mj-lt"/>
              <a:buAutoNum type="arabicPeriod"/>
            </a:pPr>
            <a:r>
              <a:rPr lang="en-IN" sz="1050" dirty="0"/>
              <a:t>User interaction with transaction lists, dashboard visualizations, and manual transaction entry.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050" dirty="0"/>
              <a:t>Acts as the base for automating transactions.</a:t>
            </a:r>
          </a:p>
          <a:p>
            <a:pPr>
              <a:buFont typeface="+mj-lt"/>
              <a:buAutoNum type="arabicPeriod"/>
            </a:pPr>
            <a:r>
              <a:rPr lang="en-IN" sz="1100" b="1" dirty="0"/>
              <a:t>Components:</a:t>
            </a:r>
            <a:endParaRPr lang="en-IN" sz="1100" dirty="0"/>
          </a:p>
          <a:p>
            <a:pPr marL="742950" lvl="1" indent="-285750">
              <a:buFont typeface="+mj-lt"/>
              <a:buAutoNum type="arabicPeriod"/>
            </a:pPr>
            <a:r>
              <a:rPr lang="en-IN" sz="1050" b="1" dirty="0"/>
              <a:t>Login and Registration:</a:t>
            </a:r>
            <a:r>
              <a:rPr lang="en-IN" sz="1050" dirty="0"/>
              <a:t> Basic credential-based user authentication.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050" b="1" dirty="0"/>
              <a:t>Home Page Features:</a:t>
            </a:r>
            <a:endParaRPr lang="en-IN" sz="1050" dirty="0"/>
          </a:p>
          <a:p>
            <a:pPr marL="1143000" lvl="2" indent="-228600">
              <a:buFont typeface="+mj-lt"/>
              <a:buAutoNum type="arabicPeriod"/>
            </a:pPr>
            <a:r>
              <a:rPr lang="en-IN" sz="1050" b="1" dirty="0"/>
              <a:t>Dashboard:</a:t>
            </a:r>
            <a:endParaRPr lang="en-IN" sz="1050" dirty="0"/>
          </a:p>
          <a:p>
            <a:pPr marL="1600200" lvl="3" indent="-228600">
              <a:buFont typeface="+mj-lt"/>
              <a:buAutoNum type="arabicPeriod"/>
            </a:pPr>
            <a:r>
              <a:rPr lang="en-IN" sz="1000" dirty="0"/>
              <a:t>Data visualization (Pie Chart: Daily/Weekly expenses; Bar Graph: Monthly budget trends).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IN" sz="1050" b="1" dirty="0"/>
              <a:t>Manual Entry:</a:t>
            </a:r>
            <a:r>
              <a:rPr lang="en-IN" sz="1050" dirty="0"/>
              <a:t> Direct database storage of user-entered transactions.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IN" sz="1050" b="1" dirty="0"/>
              <a:t>View Transaction:</a:t>
            </a:r>
            <a:r>
              <a:rPr lang="en-IN" sz="1050" dirty="0"/>
              <a:t> Tabular transaction view for a user-specified date range.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IN" sz="1050" b="1" dirty="0"/>
              <a:t>Profile:</a:t>
            </a:r>
            <a:r>
              <a:rPr lang="en-IN" sz="1050" dirty="0"/>
              <a:t> User profile customization.</a:t>
            </a:r>
          </a:p>
        </p:txBody>
      </p:sp>
      <p:pic>
        <p:nvPicPr>
          <p:cNvPr id="7" name="Content Placeholder 6" descr="PlantUML diagram">
            <a:extLst>
              <a:ext uri="{FF2B5EF4-FFF2-40B4-BE49-F238E27FC236}">
                <a16:creationId xmlns:a16="http://schemas.microsoft.com/office/drawing/2014/main" id="{D038A59E-199E-C2DD-D517-981C06A8BF9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9232" y="2971800"/>
            <a:ext cx="4802573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7C122-54B8-6EB2-6DEC-4A891B94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9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1F758-F205-EF0B-2425-65E4F9D9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758E-0F42-F78E-E00C-5D02FB7C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MERCHANT (E-commerce) Transaction Interface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EFE4FB-760E-3D12-D1E7-CE26B4245DA5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4219435085"/>
              </p:ext>
            </p:extLst>
          </p:nvPr>
        </p:nvGraphicFramePr>
        <p:xfrm>
          <a:off x="119336" y="2564904"/>
          <a:ext cx="5976663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 descr="PlantUML diagram">
            <a:extLst>
              <a:ext uri="{FF2B5EF4-FFF2-40B4-BE49-F238E27FC236}">
                <a16:creationId xmlns:a16="http://schemas.microsoft.com/office/drawing/2014/main" id="{53C5C56B-EE6B-6C0D-4F8B-23A11F99805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9062" y="2971800"/>
            <a:ext cx="3082914" cy="26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98DA0-A362-5CDC-ACE1-F558DC77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3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732E-AB45-F79E-FD3B-F3191E3E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CB1A-3EEA-E0BD-092A-4A9381D6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Integration System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247D52-8677-4320-CDCF-F3B3B55B5F6A}"/>
              </a:ext>
            </a:extLst>
          </p:cNvPr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823914064"/>
              </p:ext>
            </p:extLst>
          </p:nvPr>
        </p:nvGraphicFramePr>
        <p:xfrm>
          <a:off x="191344" y="2636912"/>
          <a:ext cx="5904655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35A773-7796-8ED4-FA43-70881DD2F39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6119" y="2636912"/>
            <a:ext cx="3982509" cy="3449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29266-81E2-51FC-5082-487BBB4C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A9D8-7A23-46C4-2842-2268FCB74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0058-BE57-13DA-9630-1E492D8EA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 AND TESTING</a:t>
            </a:r>
          </a:p>
        </p:txBody>
      </p:sp>
      <p:pic>
        <p:nvPicPr>
          <p:cNvPr id="16" name="Picture Placeholder 15" descr="A person floating among decorative lines and shapes">
            <a:extLst>
              <a:ext uri="{FF2B5EF4-FFF2-40B4-BE49-F238E27FC236}">
                <a16:creationId xmlns:a16="http://schemas.microsoft.com/office/drawing/2014/main" id="{9770691F-5B77-0D33-9703-66B6842DFDC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/>
        </p:blipFill>
        <p:spPr/>
      </p:pic>
    </p:spTree>
    <p:extLst>
      <p:ext uri="{BB962C8B-B14F-4D97-AF65-F5344CB8AC3E}">
        <p14:creationId xmlns:p14="http://schemas.microsoft.com/office/powerpoint/2010/main" val="313423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B8D274-BC1E-0691-98ED-6CE064B2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GRATITUDE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6569F-B26A-AE37-1FBF-AFAEFD964CF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P. Nirmal Kumar Professor and Additional Director, Centre for Distance Education, Anna University, Chennai </a:t>
            </a:r>
          </a:p>
          <a:p>
            <a:pPr lvl="1"/>
            <a:r>
              <a:rPr lang="en-US" dirty="0"/>
              <a:t>For his constant motivation throughout the course.</a:t>
            </a:r>
          </a:p>
          <a:p>
            <a:r>
              <a:rPr lang="en-US" dirty="0"/>
              <a:t>Dr. S. Bose, Professor, Department of Computer Science and Engineering, CEG Campus, Anna University, Chennai </a:t>
            </a:r>
          </a:p>
          <a:p>
            <a:pPr lvl="1"/>
            <a:r>
              <a:rPr lang="en-US" dirty="0"/>
              <a:t>For his guidance, supervision, and valuable insights during the project.</a:t>
            </a:r>
          </a:p>
          <a:p>
            <a:r>
              <a:rPr lang="en-US" dirty="0"/>
              <a:t>Dr. S. Pradeep, Assistant Professor, Centre for Distance Education, Anna University, Chennai</a:t>
            </a:r>
          </a:p>
          <a:p>
            <a:pPr lvl="1"/>
            <a:r>
              <a:rPr lang="en-US" dirty="0"/>
              <a:t>For his moral support and encouragement.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1E40A-168C-CF10-8716-4EA09F3A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0817-3FD6-E12F-E73F-DC85EC14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712719-6A3E-3627-1A24-DC61656B717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" y="2708920"/>
            <a:ext cx="5513832" cy="338437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User Authentication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Handles user registration, login, and profile management.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Utilizes Django's built-in User model and form validation</a:t>
            </a:r>
          </a:p>
          <a:p>
            <a:r>
              <a:rPr lang="en-US" b="1" dirty="0"/>
              <a:t>Expense Management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Allows users to record, categorize, and view financial transactions.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Transactions include details like amount, category, date, and user.</a:t>
            </a:r>
          </a:p>
          <a:p>
            <a:r>
              <a:rPr lang="en-US" b="1" dirty="0"/>
              <a:t>Analytics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data visualizations (e.g., pie charts, bar graphs) for spending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Developed using libraries like </a:t>
            </a:r>
            <a:r>
              <a:rPr lang="en-US" b="1" dirty="0"/>
              <a:t>matplotlib, pandas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Export Data: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CSV file downloads for filtration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3ACB1-E50A-D4BC-6457-016AFD16D4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Admin Interface: Customizations to manage user profiles and transactions effectively.</a:t>
            </a:r>
          </a:p>
          <a:p>
            <a:r>
              <a:rPr lang="en-US" dirty="0"/>
              <a:t>Routing: Modular URL mapping through app-specific and project-wide urls.py.</a:t>
            </a:r>
          </a:p>
          <a:p>
            <a:r>
              <a:rPr lang="en-US" dirty="0"/>
              <a:t>Functional Highlights:</a:t>
            </a:r>
          </a:p>
          <a:p>
            <a:pPr lvl="1"/>
            <a:r>
              <a:rPr lang="en-US" dirty="0"/>
              <a:t>CSV export of transactions.</a:t>
            </a:r>
          </a:p>
          <a:p>
            <a:pPr lvl="1"/>
            <a:r>
              <a:rPr lang="en-US" dirty="0"/>
              <a:t>Secure user authentication.</a:t>
            </a:r>
          </a:p>
          <a:p>
            <a:pPr lvl="1"/>
            <a:r>
              <a:rPr lang="en-US" dirty="0"/>
              <a:t>Responsive and interactive data visualizations.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FF0B9-A5F4-D3C6-4FD7-1342630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6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83CC-8D03-C461-CD6E-053DDEA45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901-A146-05C1-5C86-B0EC1F77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Overview and Entity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053A5B-594A-4360-6249-573C7F752B0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" y="2708920"/>
            <a:ext cx="5513832" cy="3384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database employs normalization principles to eliminate redundancy and ensure data integrity. It is structured to handle user information, financial transactions, and user profiles effectively.</a:t>
            </a:r>
          </a:p>
          <a:p>
            <a:r>
              <a:rPr lang="en-US" dirty="0"/>
              <a:t>Normalized schema for reduced redundancy and ensured data integrity.</a:t>
            </a:r>
          </a:p>
          <a:p>
            <a:r>
              <a:rPr lang="en-US" dirty="0"/>
              <a:t>Supports user information, financial transactions, and user profiles.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7A98D96-3453-73B4-FC42-927E96A2573F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3740030101"/>
              </p:ext>
            </p:extLst>
          </p:nvPr>
        </p:nvGraphicFramePr>
        <p:xfrm>
          <a:off x="6553200" y="2971800"/>
          <a:ext cx="5056188" cy="2670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1B037-FADA-6DE1-EEBA-BA693DD9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E2A2-B202-FABC-299A-8273569E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6187-7B89-A8D8-7845-72F7B169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Details and Design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A37D9-111B-8634-AB69-B435CE7A837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82168" y="2708920"/>
            <a:ext cx="5513832" cy="338437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Relation entities: Users, Transactions, and Merchants. </a:t>
            </a:r>
          </a:p>
          <a:p>
            <a:r>
              <a:rPr lang="en-US" b="1" dirty="0"/>
              <a:t>It ensures data normalization and provides a clear blueprint for database schema implementation</a:t>
            </a:r>
            <a:endParaRPr lang="en-IN" b="1" dirty="0"/>
          </a:p>
          <a:p>
            <a:r>
              <a:rPr lang="en-IN" b="1" dirty="0"/>
              <a:t>Design Considerations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Normalization</a:t>
            </a:r>
            <a:r>
              <a:rPr lang="en-IN" dirty="0"/>
              <a:t>: Eliminates redundancy.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Scalability</a:t>
            </a:r>
            <a:r>
              <a:rPr lang="en-IN" dirty="0"/>
              <a:t>: Supports future enhancements (e.g., new transaction types).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Integrity</a:t>
            </a:r>
            <a:r>
              <a:rPr lang="en-IN" dirty="0"/>
              <a:t>: Foreign key constraints ensure relational consistency.</a:t>
            </a:r>
          </a:p>
          <a:p>
            <a:r>
              <a:rPr lang="en-IN" b="1" dirty="0"/>
              <a:t>Outcome</a:t>
            </a:r>
            <a:r>
              <a:rPr lang="en-IN" dirty="0"/>
              <a:t>: A scalable and robust database ensuring seamless data management.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A diagram of a user&#10;&#10;Description automatically generated">
            <a:extLst>
              <a:ext uri="{FF2B5EF4-FFF2-40B4-BE49-F238E27FC236}">
                <a16:creationId xmlns:a16="http://schemas.microsoft.com/office/drawing/2014/main" id="{DC1295F5-23A1-E5F9-FD08-FFEAFE2E64D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2564904"/>
            <a:ext cx="5174322" cy="343888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5B271-396D-D635-24AA-6D4CC31C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9F87-A3B1-CAF5-1EE0-E1A0FFD7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DASHBOARD – for Visualization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B38F79-E9CE-929A-B184-1E3ACF5826A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789" r="1789"/>
          <a:stretch/>
        </p:blipFill>
        <p:spPr>
          <a:xfrm>
            <a:off x="204536" y="2852936"/>
            <a:ext cx="5507416" cy="278203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A913C2-F863-4387-4F80-1ADF7F933B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 financial overview.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Displays income and expense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data visualization through interactive graphs.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A6DEE-C3A2-F9AE-91F0-7F5D402D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EB31-13D1-AC05-8AA5-B5854E136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017E-FAF9-AE5B-D519-2531E613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DASHBOARD – for Visualization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1F594-6871-A260-3C22-17EF2DEBCC0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530225" y="3081016"/>
            <a:ext cx="5056188" cy="245174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0D4101-2806-D61C-41C8-91A74E751B9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 financial overview.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Displays income and expense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data visualization through interactive graphs.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3D8E8-30DE-D3A5-50E1-E923E43F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604-79C8-0A71-818F-6117DD4B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EXPENCE AND GAINS TABLE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5D3411-0A48-D5DF-67E3-07F3AE2E3E2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684830" y="2971800"/>
            <a:ext cx="4746977" cy="267017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BFAD10-2D97-FD15-3F9A-603A5D37CD0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707805" y="2971800"/>
            <a:ext cx="4746977" cy="26701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A3C6B-7D52-8998-8737-88A7245A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116A-C74C-187E-791D-5A38EDE5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EcommerCe</a:t>
            </a:r>
            <a:r>
              <a:rPr lang="en-US" dirty="0"/>
              <a:t> (MERCHANT) BILLING INTERFACE</a:t>
            </a:r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BD326A4-E50E-50B8-43A5-F3715604BE24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/>
        </p:blipFill>
        <p:spPr>
          <a:xfrm>
            <a:off x="530225" y="3352017"/>
            <a:ext cx="5056188" cy="1909741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8540C39-36A9-6DD9-55AF-C1901C71FEE9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553200" y="3344608"/>
            <a:ext cx="5056188" cy="192455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514-34B7-04D1-8ECA-737EF6AF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DB1C7-9CDC-B5F8-724C-42A53FFA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06B7-EFC6-A303-8682-61319A07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EMAIL INTEGRATION- Email received and EXTRACTION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09E0B3-C627-C4C5-62FC-CBB0D084415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3365" b="3365"/>
          <a:stretch/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635F53-4B5C-2D6D-2AF8-F4EB54F1DBF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a financial overview.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Displays income and expense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Offers data visualization through interactive graphs.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8324C-F5BD-261B-C0D2-9713F09E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E085CD-C98D-AF55-6CBB-0F8AFEA7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3272-2C12-3673-8675-4FE42FD3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Dataset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6C277B8-8923-10BD-C5B7-FD1FF9E918A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3951"/>
          <a:stretch/>
        </p:blipFill>
        <p:spPr>
          <a:xfrm>
            <a:off x="412355" y="3017520"/>
            <a:ext cx="5281237" cy="26437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A3CFD-83FB-E32A-04F1-91AD5E191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sample data are used for extraction and filtration to the tuple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tuples are then sent to database </a:t>
            </a:r>
            <a:r>
              <a:rPr lang="en-US" dirty="0" err="1"/>
              <a:t>integ</a:t>
            </a:r>
            <a:r>
              <a:rPr lang="en-US" dirty="0"/>
              <a:t>. with Django application for display.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35EBD-379F-EDF2-28A2-7433DA61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685E5-0016-7742-F395-F74E8782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5434-B1C2-35E2-B7FE-ADE12E6A33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6" name="Picture Placeholder 15" descr="A person floating among decorative lines and shapes">
            <a:extLst>
              <a:ext uri="{FF2B5EF4-FFF2-40B4-BE49-F238E27FC236}">
                <a16:creationId xmlns:a16="http://schemas.microsoft.com/office/drawing/2014/main" id="{6DA02CCE-A462-97AA-DAE2-9BA1DCCA79F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/>
        </p:blipFill>
        <p:spPr/>
      </p:pic>
    </p:spTree>
    <p:extLst>
      <p:ext uri="{BB962C8B-B14F-4D97-AF65-F5344CB8AC3E}">
        <p14:creationId xmlns:p14="http://schemas.microsoft.com/office/powerpoint/2010/main" val="27879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A50C-470D-102D-DDAB-9F1F567C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07F7D-1960-F5EF-40E4-992F6776BB3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47151" y="404664"/>
            <a:ext cx="5187649" cy="6142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Product overview</a:t>
            </a:r>
          </a:p>
          <a:p>
            <a:r>
              <a:rPr lang="en-US" dirty="0"/>
              <a:t>Project Objective</a:t>
            </a:r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Functional Requirement</a:t>
            </a:r>
          </a:p>
          <a:p>
            <a:pPr lvl="1"/>
            <a:r>
              <a:rPr lang="en-US" dirty="0"/>
              <a:t>External Interfaces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System Design </a:t>
            </a:r>
          </a:p>
          <a:p>
            <a:pPr lvl="1"/>
            <a:r>
              <a:rPr lang="en-US" dirty="0"/>
              <a:t>Functional Architecture</a:t>
            </a:r>
          </a:p>
          <a:p>
            <a:pPr lvl="1"/>
            <a:r>
              <a:rPr lang="en-US" dirty="0"/>
              <a:t>Components Overview</a:t>
            </a:r>
          </a:p>
          <a:p>
            <a:r>
              <a:rPr lang="en-US" dirty="0"/>
              <a:t>Implementation and Testing</a:t>
            </a:r>
          </a:p>
          <a:p>
            <a:r>
              <a:rPr lang="en-US" dirty="0"/>
              <a:t>End Results</a:t>
            </a:r>
          </a:p>
          <a:p>
            <a:pPr lvl="1"/>
            <a:r>
              <a:rPr lang="en-US" dirty="0"/>
              <a:t>Accomplishments</a:t>
            </a:r>
          </a:p>
          <a:p>
            <a:pPr lvl="1"/>
            <a:r>
              <a:rPr lang="en-US" dirty="0"/>
              <a:t>Challenges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0F67C1-8A1F-BFB3-BE54-72BE4EF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F8DD-F400-E6E3-A00F-6DB18C25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A709C1-2076-1F37-A5E0-2212B2F3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DBEE63-10D7-6D13-419A-BB39592EC93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the initial user interface that can provide API payload of transaction with 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Proposed common approach on how automated expenses are tracked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Utilized Regex, NumPy an Pandas for classification and segregation.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55B2B4-E2B8-CDF1-4B08-4BD92EFFA40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Handling shorter datasets for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mock APIs for email and transaction synchronization.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Users / Testers can provide their beta and smoke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DEA4-0589-27DE-D3DA-85570713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6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A48712-8671-EC75-6431-C6FCB338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976B7E-D1C2-4862-EB17-8A10CC7A801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Mock APIs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Email synchronization.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E-commerce transaction simulation.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real-time external API integrations in the current scope.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6C2A2-81EF-8C6C-0526-E7EC912C68C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Handling large datasets for visualization.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mock APIs for email and transaction synchronization.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seamless user experience across all roles.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0DFF8-BDFB-B2A8-C796-D9398E93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D960-69D2-F1F0-45C5-C7A36D01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EFBB-3577-C6FD-6578-7F3827EA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CA6BA83-23AE-A769-1F5D-177FE5C1A7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1" b="9141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7DE441-0969-8492-CC0A-D4BC6AFA0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0" y="2780928"/>
            <a:ext cx="5257800" cy="32876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Integration with real-time APIs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Bank account synchronization.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Email transaction parsing.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ML-based automatic tagging for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performance on low-resource servers.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C6AD-D80F-CA95-5F96-57F194CD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A6CA-2CD2-107A-A2A5-AFD904FA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95C3-2E3B-D639-0126-CC14B3DD23B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Expense Tracker simplifies financial management for individuals and freelancers.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Successfully implements mock APIs and Django framework capabilities.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Future-ready with planned API integrations and ML features.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1E28-DBF7-FA40-CB16-835C885E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9A66-5E16-0DFD-01AB-F769676DA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A31D4-B6EB-2A84-2F6D-D0176C5A7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Haryish E| 67222200076| 2232MCA0058</a:t>
            </a:r>
          </a:p>
        </p:txBody>
      </p:sp>
      <p:pic>
        <p:nvPicPr>
          <p:cNvPr id="20" name="Picture Placeholder 19" descr="Three people floating among decorative lines and shapes">
            <a:extLst>
              <a:ext uri="{FF2B5EF4-FFF2-40B4-BE49-F238E27FC236}">
                <a16:creationId xmlns:a16="http://schemas.microsoft.com/office/drawing/2014/main" id="{841541DE-D596-AE60-AD73-419B7045BDE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" b="1546"/>
          <a:stretch/>
        </p:blipFill>
        <p:spPr/>
      </p:pic>
      <p:pic>
        <p:nvPicPr>
          <p:cNvPr id="16" name="Picture Placeholder 15" descr="A group of people playing crossword puzzle">
            <a:extLst>
              <a:ext uri="{FF2B5EF4-FFF2-40B4-BE49-F238E27FC236}">
                <a16:creationId xmlns:a16="http://schemas.microsoft.com/office/drawing/2014/main" id="{73CDF440-B008-9F03-6B33-86CDF73CFAF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b="1569"/>
          <a:stretch/>
        </p:blipFill>
        <p:spPr/>
      </p:pic>
      <p:pic>
        <p:nvPicPr>
          <p:cNvPr id="12" name="Picture Placeholder 11" descr="A close-up of hands touching a pie chart">
            <a:extLst>
              <a:ext uri="{FF2B5EF4-FFF2-40B4-BE49-F238E27FC236}">
                <a16:creationId xmlns:a16="http://schemas.microsoft.com/office/drawing/2014/main" id="{3082CC51-32FB-822C-5FBB-B0C5F74E337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" b="1546"/>
          <a:stretch/>
        </p:blipFill>
        <p:spPr/>
      </p:pic>
    </p:spTree>
    <p:extLst>
      <p:ext uri="{BB962C8B-B14F-4D97-AF65-F5344CB8AC3E}">
        <p14:creationId xmlns:p14="http://schemas.microsoft.com/office/powerpoint/2010/main" val="32873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D703-48B4-EE72-5E8F-216A453B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527049"/>
            <a:ext cx="5181600" cy="605808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pic>
        <p:nvPicPr>
          <p:cNvPr id="19" name="Picture Placeholder 18" descr="A close-up of hands touching a pie chart">
            <a:extLst>
              <a:ext uri="{FF2B5EF4-FFF2-40B4-BE49-F238E27FC236}">
                <a16:creationId xmlns:a16="http://schemas.microsoft.com/office/drawing/2014/main" id="{3C273A0D-36A5-5FE3-DCCD-44E45712316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25" b="1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BFD29-924A-1CEB-D6D3-B0284E2AF04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Aim of the project is to emphasize technically on the approach of how transactions by the users are being synced to expense tracker.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00884-B2E8-52D0-EA22-1B05784C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8D57-542D-6C5D-A48F-45F9D03AA572}"/>
              </a:ext>
            </a:extLst>
          </p:cNvPr>
          <p:cNvSpPr txBox="1"/>
          <p:nvPr/>
        </p:nvSpPr>
        <p:spPr>
          <a:xfrm>
            <a:off x="6672064" y="2276872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Intended Audience: Small Business / Freelancers and Individuals</a:t>
            </a:r>
          </a:p>
          <a:p>
            <a:pPr marL="342900" indent="-342900">
              <a:buAutoNum type="arabicPeriod"/>
            </a:pPr>
            <a:r>
              <a:rPr lang="en-US" dirty="0"/>
              <a:t>Scope: Streamlining financial management on expense tracker and visualization based on the same.</a:t>
            </a:r>
          </a:p>
          <a:p>
            <a:pPr marL="342900" indent="-342900">
              <a:buAutoNum type="arabicPeriod"/>
            </a:pPr>
            <a:r>
              <a:rPr lang="en-IN" dirty="0"/>
              <a:t>Implemented Technical concepts:</a:t>
            </a:r>
          </a:p>
          <a:p>
            <a:pPr marL="800100" lvl="1" indent="-342900">
              <a:buAutoNum type="arabicPeriod"/>
            </a:pPr>
            <a:r>
              <a:rPr lang="en-IN" dirty="0"/>
              <a:t>Full Stack web application</a:t>
            </a:r>
          </a:p>
          <a:p>
            <a:pPr marL="800100" lvl="1" indent="-342900">
              <a:buAutoNum type="arabicPeriod"/>
            </a:pPr>
            <a:r>
              <a:rPr lang="en-IN" dirty="0"/>
              <a:t>Data Visualization</a:t>
            </a:r>
          </a:p>
          <a:p>
            <a:pPr marL="800100" lvl="1" indent="-342900">
              <a:buAutoNum type="arabicPeriod"/>
            </a:pPr>
            <a:r>
              <a:rPr lang="en-IN" dirty="0"/>
              <a:t>SMTP</a:t>
            </a:r>
          </a:p>
          <a:p>
            <a:pPr marL="800100" lvl="1" indent="-342900">
              <a:buAutoNum type="arabicPeriod"/>
            </a:pPr>
            <a:r>
              <a:rPr lang="en-IN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8878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BA21-6133-B4FA-BAFC-BCF107A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8" name="Picture Placeholder 10" descr="Three people floating among decorative lines and shapes">
            <a:extLst>
              <a:ext uri="{FF2B5EF4-FFF2-40B4-BE49-F238E27FC236}">
                <a16:creationId xmlns:a16="http://schemas.microsoft.com/office/drawing/2014/main" id="{C4F459BC-69E9-B8DB-775C-29AD8AECF1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6" b="10016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F45D2-DAE9-C6E2-51B2-2CE3A9E8846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What is Expense Tracker?</a:t>
            </a:r>
            <a:endParaRPr lang="en-US" dirty="0"/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US" dirty="0"/>
              <a:t>A Django-based web application that helps individuals and freelancers manage and track their finances.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US" dirty="0"/>
              <a:t>Provides insights into income and expenses through data visualization.</a:t>
            </a:r>
          </a:p>
          <a:p>
            <a:r>
              <a:rPr lang="en-US" b="1" dirty="0"/>
              <a:t>Purpose of the Project:</a:t>
            </a:r>
            <a:endParaRPr lang="en-US" dirty="0"/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US" dirty="0"/>
              <a:t>Streamline financial management for users.</a:t>
            </a:r>
          </a:p>
          <a:p>
            <a:pPr marL="388620" indent="-342900">
              <a:buFont typeface="Arial" panose="020B0604020202020204" pitchFamily="34" charset="0"/>
              <a:buChar char="•"/>
            </a:pPr>
            <a:r>
              <a:rPr lang="en-US" dirty="0"/>
              <a:t>Ensure better control and analysis of personal and professional transactions.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F2C3-4916-001D-0A6C-CAB884D3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6913-0F47-D745-833B-CFEB4648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overview</a:t>
            </a:r>
            <a:br>
              <a:rPr lang="en-US" dirty="0"/>
            </a:br>
            <a:r>
              <a:rPr lang="en-US" dirty="0"/>
              <a:t>(Based on literature)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E70302-D8C1-2905-603E-CE2BE8E30D2A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452086643"/>
              </p:ext>
            </p:extLst>
          </p:nvPr>
        </p:nvGraphicFramePr>
        <p:xfrm>
          <a:off x="6600056" y="709150"/>
          <a:ext cx="5187949" cy="543969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917302">
                  <a:extLst>
                    <a:ext uri="{9D8B030D-6E8A-4147-A177-3AD203B41FA5}">
                      <a16:colId xmlns:a16="http://schemas.microsoft.com/office/drawing/2014/main" val="88005811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97113355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175971172"/>
                    </a:ext>
                  </a:extLst>
                </a:gridCol>
                <a:gridCol w="1678359">
                  <a:extLst>
                    <a:ext uri="{9D8B030D-6E8A-4147-A177-3AD203B41FA5}">
                      <a16:colId xmlns:a16="http://schemas.microsoft.com/office/drawing/2014/main" val="4012417882"/>
                    </a:ext>
                  </a:extLst>
                </a:gridCol>
              </a:tblGrid>
              <a:tr h="3680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effectLst/>
                        </a:rPr>
                        <a:t>Criteria</a:t>
                      </a:r>
                      <a:endParaRPr lang="en-IN" sz="10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Traditional Methods</a:t>
                      </a:r>
                      <a:endParaRPr lang="en-IN" sz="10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effectLst/>
                        </a:rPr>
                        <a:t>Existing Systems</a:t>
                      </a:r>
                      <a:endParaRPr lang="en-IN" sz="10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sz="10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Proposed System</a:t>
                      </a:r>
                      <a:endParaRPr lang="en-IN" sz="1000" b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2170378831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Automation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Level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Manual entry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Semi-automated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Fully automated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696321524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Data Security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Low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Medium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High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1551238078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User Interface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Complex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Moderate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User-friendly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2410487709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Integration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Capabilities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None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Limited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Extensive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3723345734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Cost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Low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Medium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High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2308710141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Scalability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Low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Medium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High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3231504102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User Support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None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Basic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Comprehensive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1476969053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Data Accuracy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Prone to errors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Improved but inconsistent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High accuracy with automation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1439216773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Time Efficiency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Time-consuming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Moderate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Highly efficient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667755044"/>
                  </a:ext>
                </a:extLst>
              </a:tr>
              <a:tr h="78782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Visualization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Tools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None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Basic charts focusing on categories of transaction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Advanced visualizations (e.g., pie charts, bar graphs)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3823506458"/>
                  </a:ext>
                </a:extLst>
              </a:tr>
              <a:tr h="787821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Transaction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Categorization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Manual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ysClr val="windowText" lastClr="000000"/>
                          </a:solidFill>
                          <a:effectLst/>
                        </a:rPr>
                        <a:t>Limited automation</a:t>
                      </a:r>
                      <a:endParaRPr lang="en-IN" sz="10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</a:rPr>
                        <a:t>Automated with NLP and templates (not in current scope)</a:t>
                      </a:r>
                      <a:endParaRPr lang="en-IN" sz="10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37416" marR="37416" marT="0" marB="0"/>
                </a:tc>
                <a:extLst>
                  <a:ext uri="{0D108BD9-81ED-4DB2-BD59-A6C34878D82A}">
                    <a16:rowId xmlns:a16="http://schemas.microsoft.com/office/drawing/2014/main" val="29623584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98453-3F0F-BE54-4A6A-3606488A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0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CE4186-A693-D2EA-C5DC-C3BDBF96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OBJECTIVE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 descr="A person falling down on a bar chart">
            <a:extLst>
              <a:ext uri="{FF2B5EF4-FFF2-40B4-BE49-F238E27FC236}">
                <a16:creationId xmlns:a16="http://schemas.microsoft.com/office/drawing/2014/main" id="{6818A141-A95D-9BC7-9180-36218BF1C70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18" r="118"/>
          <a:stretch/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7C7E4-70E4-820C-7895-4ACF0831724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build a user-friendly expense tracking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provide manual tagging for transaction categorization.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enable data export for external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enhancements include live API integrations and Segregation of </a:t>
            </a:r>
            <a:r>
              <a:rPr lang="en-US" dirty="0" err="1"/>
              <a:t>txn</a:t>
            </a:r>
            <a:r>
              <a:rPr lang="en-US" dirty="0"/>
              <a:t>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F847-1B70-8511-F801-22A6B0FC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F093-06D4-0846-482F-D1CF29C46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pic>
        <p:nvPicPr>
          <p:cNvPr id="16" name="Picture Placeholder 15" descr="A person floating among decorative lines and shapes">
            <a:extLst>
              <a:ext uri="{FF2B5EF4-FFF2-40B4-BE49-F238E27FC236}">
                <a16:creationId xmlns:a16="http://schemas.microsoft.com/office/drawing/2014/main" id="{34F2B6C9-D3F9-B3AB-0872-BEF82378ED5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1" r="24071"/>
          <a:stretch/>
        </p:blipFill>
        <p:spPr/>
      </p:pic>
    </p:spTree>
    <p:extLst>
      <p:ext uri="{BB962C8B-B14F-4D97-AF65-F5344CB8AC3E}">
        <p14:creationId xmlns:p14="http://schemas.microsoft.com/office/powerpoint/2010/main" val="23050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6DCB-0981-910D-B025-0456D44F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pic>
        <p:nvPicPr>
          <p:cNvPr id="25" name="Picture Placeholder 24" descr="A person looking at a computer">
            <a:extLst>
              <a:ext uri="{FF2B5EF4-FFF2-40B4-BE49-F238E27FC236}">
                <a16:creationId xmlns:a16="http://schemas.microsoft.com/office/drawing/2014/main" id="{31445AB7-E255-EAD8-3EBC-ACF3C99AEF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" r="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142051-F5C7-5DE2-9D74-A99C2C653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0" y="2780928"/>
            <a:ext cx="5257800" cy="328764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Client Environment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Browser Compatibility</a:t>
            </a:r>
            <a:r>
              <a:rPr lang="en-IN" dirty="0"/>
              <a:t>: Supports modern browsers like Chrome, Firefox, Edge, and Safari.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Device Compatibility</a:t>
            </a:r>
            <a:r>
              <a:rPr lang="en-IN" dirty="0"/>
              <a:t>: Best experienced on desktops and laptops.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Network Requirement</a:t>
            </a:r>
            <a:r>
              <a:rPr lang="en-IN" dirty="0"/>
              <a:t>: Stable internet required for real-time synchronization.</a:t>
            </a:r>
          </a:p>
          <a:p>
            <a:r>
              <a:rPr lang="en-IN" b="1" dirty="0"/>
              <a:t>Server Environment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Hosting Platform</a:t>
            </a:r>
            <a:r>
              <a:rPr lang="en-IN" dirty="0"/>
              <a:t>: Deployable on cloud platforms (AWS, Heroku, Azure) or local servers.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Backend Framework</a:t>
            </a:r>
            <a:r>
              <a:rPr lang="en-IN" dirty="0"/>
              <a:t>: Built using Python Django for scalability and robustness.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b="1" dirty="0"/>
              <a:t>Database</a:t>
            </a:r>
            <a:r>
              <a:rPr lang="en-IN" dirty="0"/>
              <a:t>: SQLite for storing and managing transactions and user data.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DFEA9-FCA5-3717-6417-ABA209BF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FEADA6-23E9-496C-AC34-A0717D04FB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397412-99B0-44AE-A788-E87AE21F1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61F2A6-0295-4309-8731-40719902580D}">
  <ds:schemaRefs>
    <ds:schemaRef ds:uri="http://purl.org/dc/elements/1.1/"/>
    <ds:schemaRef ds:uri="230e9df3-be65-4c73-a93b-d1236ebd677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71af3243-3dd4-4a8d-8c0d-dd76da1f02a5"/>
    <ds:schemaRef ds:uri="http://schemas.microsoft.com/sharepoint/v3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</TotalTime>
  <Words>1841</Words>
  <Application>Microsoft Office PowerPoint</Application>
  <PresentationFormat>Widescreen</PresentationFormat>
  <Paragraphs>356</Paragraphs>
  <Slides>34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Century Gothic</vt:lpstr>
      <vt:lpstr>Corbel</vt:lpstr>
      <vt:lpstr>Times New Roman</vt:lpstr>
      <vt:lpstr>Wingdings</vt:lpstr>
      <vt:lpstr>Wingdings 3</vt:lpstr>
      <vt:lpstr>Ion</vt:lpstr>
      <vt:lpstr>STREAMLINING PERSONAL FINANCE</vt:lpstr>
      <vt:lpstr>GRATITUDE</vt:lpstr>
      <vt:lpstr>AGENDA</vt:lpstr>
      <vt:lpstr>Introduction </vt:lpstr>
      <vt:lpstr>PRODUCT OVERVIEW</vt:lpstr>
      <vt:lpstr>Comparison overview (Based on literature)</vt:lpstr>
      <vt:lpstr>PRODUCT OBJECTIVE </vt:lpstr>
      <vt:lpstr>SYSTEM REQUIREMENTS</vt:lpstr>
      <vt:lpstr>FUNCTIONAL REQUIREMENTS</vt:lpstr>
      <vt:lpstr>External Interfaces</vt:lpstr>
      <vt:lpstr>SYSTEM ARCHITECTURE</vt:lpstr>
      <vt:lpstr>Architecture</vt:lpstr>
      <vt:lpstr>SYSTEM DESIGN</vt:lpstr>
      <vt:lpstr>FUNCTIONAL ARCHITECURE</vt:lpstr>
      <vt:lpstr>COMPONENTS OVERVIEW</vt:lpstr>
      <vt:lpstr>Expense Tracker – Base application</vt:lpstr>
      <vt:lpstr>MERCHANT (E-commerce) Transaction Interface</vt:lpstr>
      <vt:lpstr>EMAIL Integration System</vt:lpstr>
      <vt:lpstr>IMPLEMENTATION AND TESTING</vt:lpstr>
      <vt:lpstr>FEATURE OVERVIEW</vt:lpstr>
      <vt:lpstr>Database Overview and Entity Definitions</vt:lpstr>
      <vt:lpstr>Schema Details and Design Considerations</vt:lpstr>
      <vt:lpstr>DASHBOARD – for Visualization</vt:lpstr>
      <vt:lpstr>DASHBOARD – for Visualization</vt:lpstr>
      <vt:lpstr>EXPENCE AND GAINS TABLE</vt:lpstr>
      <vt:lpstr>EcommerCe (MERCHANT) BILLING INTERFACE</vt:lpstr>
      <vt:lpstr>EMAIL INTEGRATION- Email received and EXTRACTION</vt:lpstr>
      <vt:lpstr>Dataset</vt:lpstr>
      <vt:lpstr>CONCLUSION</vt:lpstr>
      <vt:lpstr>Accomplishments</vt:lpstr>
      <vt:lpstr>CHALLENGES</vt:lpstr>
      <vt:lpstr>FUTURE SCOPE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Haryish Elangumaran</dc:creator>
  <cp:lastModifiedBy>Haryish Elangumaran</cp:lastModifiedBy>
  <cp:revision>2</cp:revision>
  <dcterms:created xsi:type="dcterms:W3CDTF">2024-12-19T04:19:29Z</dcterms:created>
  <dcterms:modified xsi:type="dcterms:W3CDTF">2024-12-20T21:51:05Z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